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1"/>
  </p:sldMasterIdLst>
  <p:notesMasterIdLst>
    <p:notesMasterId r:id="rId46"/>
  </p:notesMasterIdLst>
  <p:sldIdLst>
    <p:sldId id="256" r:id="rId2"/>
    <p:sldId id="311" r:id="rId3"/>
    <p:sldId id="326" r:id="rId4"/>
    <p:sldId id="312" r:id="rId5"/>
    <p:sldId id="313" r:id="rId6"/>
    <p:sldId id="314" r:id="rId7"/>
    <p:sldId id="315" r:id="rId8"/>
    <p:sldId id="272" r:id="rId9"/>
    <p:sldId id="273" r:id="rId10"/>
    <p:sldId id="317" r:id="rId11"/>
    <p:sldId id="323" r:id="rId12"/>
    <p:sldId id="327" r:id="rId13"/>
    <p:sldId id="324" r:id="rId14"/>
    <p:sldId id="343" r:id="rId15"/>
    <p:sldId id="328" r:id="rId16"/>
    <p:sldId id="347" r:id="rId17"/>
    <p:sldId id="442" r:id="rId18"/>
    <p:sldId id="443" r:id="rId19"/>
    <p:sldId id="455" r:id="rId20"/>
    <p:sldId id="456" r:id="rId21"/>
    <p:sldId id="448" r:id="rId22"/>
    <p:sldId id="449" r:id="rId23"/>
    <p:sldId id="450" r:id="rId24"/>
    <p:sldId id="451" r:id="rId25"/>
    <p:sldId id="325" r:id="rId26"/>
    <p:sldId id="330" r:id="rId27"/>
    <p:sldId id="332" r:id="rId28"/>
    <p:sldId id="262" r:id="rId29"/>
    <p:sldId id="459" r:id="rId30"/>
    <p:sldId id="460" r:id="rId31"/>
    <p:sldId id="335" r:id="rId32"/>
    <p:sldId id="334" r:id="rId33"/>
    <p:sldId id="336" r:id="rId34"/>
    <p:sldId id="331" r:id="rId35"/>
    <p:sldId id="345" r:id="rId36"/>
    <p:sldId id="346" r:id="rId37"/>
    <p:sldId id="333" r:id="rId38"/>
    <p:sldId id="337" r:id="rId39"/>
    <p:sldId id="338" r:id="rId40"/>
    <p:sldId id="340" r:id="rId41"/>
    <p:sldId id="341" r:id="rId42"/>
    <p:sldId id="339" r:id="rId43"/>
    <p:sldId id="342" r:id="rId44"/>
    <p:sldId id="457" r:id="rId45"/>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en Javen" initials="JJ" lastIdx="2" clrIdx="0">
    <p:extLst>
      <p:ext uri="{19B8F6BF-5375-455C-9EA6-DF929625EA0E}">
        <p15:presenceInfo xmlns:p15="http://schemas.microsoft.com/office/powerpoint/2012/main" userId="4fa4538db2da92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82" d="100"/>
          <a:sy n="82" d="100"/>
        </p:scale>
        <p:origin x="1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4T10:04:54.316" idx="2">
    <p:pos x="10" y="10"/>
    <p:text>別人的研究作品沒有什麼？</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23T23:04:39.556" idx="1">
    <p:pos x="10" y="10"/>
    <p:text>AED裝置&amp;緊急救護站&amp;人力派送</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日期版面配置區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9055B37F-6A89-4FA8-B3D0-01D775904809}" type="datetimeFigureOut">
              <a:rPr lang="en-US" smtClean="0"/>
              <a:t>9/21/2023</a:t>
            </a:fld>
            <a:endParaRPr lang="en-US"/>
          </a:p>
        </p:txBody>
      </p:sp>
      <p:sp>
        <p:nvSpPr>
          <p:cNvPr id="4" name="投影片影像版面配置區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備忘稿版面配置區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投影片編號版面配置區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1296F15-7624-4796-87EA-160B52A04695}" type="slidenum">
              <a:rPr lang="en-US" smtClean="0"/>
              <a:t>‹#›</a:t>
            </a:fld>
            <a:endParaRPr lang="en-US"/>
          </a:p>
        </p:txBody>
      </p:sp>
    </p:spTree>
    <p:extLst>
      <p:ext uri="{BB962C8B-B14F-4D97-AF65-F5344CB8AC3E}">
        <p14:creationId xmlns:p14="http://schemas.microsoft.com/office/powerpoint/2010/main" val="315544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508FAFE1-53E7-4A75-91DB-4CB60F9DA09A}" type="slidenum">
              <a:rPr lang="zh-TW" altLang="en-US" smtClean="0"/>
              <a:t>8</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508FAFE1-53E7-4A75-91DB-4CB60F9DA09A}" type="slidenum">
              <a:rPr lang="zh-TW" altLang="en-US" smtClean="0"/>
              <a:t>9</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508FAFE1-53E7-4A75-91DB-4CB60F9DA09A}" type="slidenum">
              <a:rPr lang="zh-TW" altLang="en-US" smtClean="0"/>
              <a:t>10</a:t>
            </a:fld>
            <a:endParaRPr lang="zh-TW" altLang="en-US"/>
          </a:p>
        </p:txBody>
      </p:sp>
    </p:spTree>
    <p:extLst>
      <p:ext uri="{BB962C8B-B14F-4D97-AF65-F5344CB8AC3E}">
        <p14:creationId xmlns:p14="http://schemas.microsoft.com/office/powerpoint/2010/main" val="139481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94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301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79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968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98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9/21/2023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827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9/21/2023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2267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9/21/2023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3405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t>9/21/2023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07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16AA21-1863-4931-97CB-99D0A168701B}" type="datetimeFigureOut">
              <a:rPr lang="en-US" smtClean="0"/>
              <a:t>9/21/2023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84187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solidFill>
                  <a:schemeClr val="tx2"/>
                </a:solidFill>
              </a:defRPr>
            </a:lvl1pPr>
          </a:lstStyle>
          <a:p>
            <a:fld id="{3772C379-9A7C-4C87-A116-CBE9F58B04C5}" type="datetimeFigureOut">
              <a:rPr lang="en-US" smtClean="0"/>
              <a:t>9/21/2023</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5273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64C608-40B1-4030-A28D-5B74BC98ADCE}" type="datetimeFigureOut">
              <a:rPr lang="en-US" smtClean="0"/>
              <a:t>9/21/2023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383734"/>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www.dad3zero.net/201605/google-io-2016-firebase-parse/" TargetMode="External"/><Relationship Id="rId7" Type="http://schemas.openxmlformats.org/officeDocument/2006/relationships/hyperlink" Target="http://www.gor-ev.de/mitgliedschaft/gold-mitglieder" TargetMode="External"/><Relationship Id="rId12" Type="http://schemas.openxmlformats.org/officeDocument/2006/relationships/hyperlink" Target="https://commons.wikimedia.org/wiki/File:.xlsx_icon.svg"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hyperlink" Target="https://en.wikipedia.org/wiki/React_(JavaScript_library)" TargetMode="External"/><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13" Type="http://schemas.microsoft.com/office/2007/relationships/hdphoto" Target="../media/hdphoto7.wdp"/><Relationship Id="rId18" Type="http://schemas.openxmlformats.org/officeDocument/2006/relationships/image" Target="../media/image55.png"/><Relationship Id="rId26" Type="http://schemas.microsoft.com/office/2007/relationships/hdphoto" Target="../media/hdphoto12.wdp"/><Relationship Id="rId39" Type="http://schemas.openxmlformats.org/officeDocument/2006/relationships/image" Target="../media/image66.png"/><Relationship Id="rId21" Type="http://schemas.openxmlformats.org/officeDocument/2006/relationships/image" Target="../media/image57.png"/><Relationship Id="rId34" Type="http://schemas.microsoft.com/office/2007/relationships/hdphoto" Target="../media/hdphoto16.wdp"/><Relationship Id="rId42" Type="http://schemas.microsoft.com/office/2007/relationships/hdphoto" Target="../media/hdphoto20.wdp"/><Relationship Id="rId47" Type="http://schemas.openxmlformats.org/officeDocument/2006/relationships/image" Target="../media/image70.png"/><Relationship Id="rId50" Type="http://schemas.microsoft.com/office/2007/relationships/hdphoto" Target="../media/hdphoto24.wdp"/><Relationship Id="rId55" Type="http://schemas.openxmlformats.org/officeDocument/2006/relationships/image" Target="../media/image74.png"/><Relationship Id="rId63" Type="http://schemas.openxmlformats.org/officeDocument/2006/relationships/image" Target="../media/image78.png"/><Relationship Id="rId7" Type="http://schemas.microsoft.com/office/2007/relationships/hdphoto" Target="../media/hdphoto4.wdp"/><Relationship Id="rId2" Type="http://schemas.openxmlformats.org/officeDocument/2006/relationships/image" Target="../media/image46.png"/><Relationship Id="rId16" Type="http://schemas.openxmlformats.org/officeDocument/2006/relationships/image" Target="../media/image54.png"/><Relationship Id="rId29" Type="http://schemas.openxmlformats.org/officeDocument/2006/relationships/image" Target="../media/image61.png"/><Relationship Id="rId11" Type="http://schemas.microsoft.com/office/2007/relationships/hdphoto" Target="../media/hdphoto6.wdp"/><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65.png"/><Relationship Id="rId40" Type="http://schemas.microsoft.com/office/2007/relationships/hdphoto" Target="../media/hdphoto19.wdp"/><Relationship Id="rId45" Type="http://schemas.openxmlformats.org/officeDocument/2006/relationships/image" Target="../media/image69.png"/><Relationship Id="rId53" Type="http://schemas.openxmlformats.org/officeDocument/2006/relationships/image" Target="../media/image73.png"/><Relationship Id="rId58" Type="http://schemas.microsoft.com/office/2007/relationships/hdphoto" Target="../media/hdphoto28.wdp"/><Relationship Id="rId5" Type="http://schemas.microsoft.com/office/2007/relationships/hdphoto" Target="../media/hdphoto3.wdp"/><Relationship Id="rId61" Type="http://schemas.openxmlformats.org/officeDocument/2006/relationships/image" Target="../media/image77.png"/><Relationship Id="rId19" Type="http://schemas.microsoft.com/office/2007/relationships/hdphoto" Target="../media/hdphoto9.wdp"/><Relationship Id="rId14" Type="http://schemas.openxmlformats.org/officeDocument/2006/relationships/image" Target="../media/image52.png"/><Relationship Id="rId22" Type="http://schemas.microsoft.com/office/2007/relationships/hdphoto" Target="../media/hdphoto10.wdp"/><Relationship Id="rId27" Type="http://schemas.openxmlformats.org/officeDocument/2006/relationships/image" Target="../media/image60.png"/><Relationship Id="rId30" Type="http://schemas.microsoft.com/office/2007/relationships/hdphoto" Target="../media/hdphoto14.wdp"/><Relationship Id="rId35" Type="http://schemas.openxmlformats.org/officeDocument/2006/relationships/image" Target="../media/image64.png"/><Relationship Id="rId43" Type="http://schemas.openxmlformats.org/officeDocument/2006/relationships/image" Target="../media/image68.png"/><Relationship Id="rId48" Type="http://schemas.microsoft.com/office/2007/relationships/hdphoto" Target="../media/hdphoto23.wdp"/><Relationship Id="rId56" Type="http://schemas.microsoft.com/office/2007/relationships/hdphoto" Target="../media/hdphoto27.wdp"/><Relationship Id="rId8" Type="http://schemas.openxmlformats.org/officeDocument/2006/relationships/image" Target="../media/image49.png"/><Relationship Id="rId51" Type="http://schemas.openxmlformats.org/officeDocument/2006/relationships/image" Target="../media/image72.png"/><Relationship Id="rId3" Type="http://schemas.microsoft.com/office/2007/relationships/hdphoto" Target="../media/hdphoto2.wdp"/><Relationship Id="rId12" Type="http://schemas.openxmlformats.org/officeDocument/2006/relationships/image" Target="../media/image51.png"/><Relationship Id="rId17" Type="http://schemas.microsoft.com/office/2007/relationships/hdphoto" Target="../media/hdphoto8.wdp"/><Relationship Id="rId25" Type="http://schemas.openxmlformats.org/officeDocument/2006/relationships/image" Target="../media/image59.png"/><Relationship Id="rId33" Type="http://schemas.openxmlformats.org/officeDocument/2006/relationships/image" Target="../media/image63.png"/><Relationship Id="rId38" Type="http://schemas.microsoft.com/office/2007/relationships/hdphoto" Target="../media/hdphoto18.wdp"/><Relationship Id="rId46" Type="http://schemas.microsoft.com/office/2007/relationships/hdphoto" Target="../media/hdphoto22.wdp"/><Relationship Id="rId59" Type="http://schemas.openxmlformats.org/officeDocument/2006/relationships/image" Target="../media/image76.png"/><Relationship Id="rId20" Type="http://schemas.openxmlformats.org/officeDocument/2006/relationships/image" Target="../media/image56.png"/><Relationship Id="rId41" Type="http://schemas.openxmlformats.org/officeDocument/2006/relationships/image" Target="../media/image67.png"/><Relationship Id="rId54" Type="http://schemas.microsoft.com/office/2007/relationships/hdphoto" Target="../media/hdphoto26.wdp"/><Relationship Id="rId62" Type="http://schemas.microsoft.com/office/2007/relationships/hdphoto" Target="../media/hdphoto30.wdp"/><Relationship Id="rId1" Type="http://schemas.openxmlformats.org/officeDocument/2006/relationships/slideLayout" Target="../slideLayouts/slideLayout2.xml"/><Relationship Id="rId6" Type="http://schemas.openxmlformats.org/officeDocument/2006/relationships/image" Target="../media/image48.png"/><Relationship Id="rId15" Type="http://schemas.openxmlformats.org/officeDocument/2006/relationships/image" Target="../media/image53.png"/><Relationship Id="rId23" Type="http://schemas.openxmlformats.org/officeDocument/2006/relationships/image" Target="../media/image58.png"/><Relationship Id="rId28" Type="http://schemas.microsoft.com/office/2007/relationships/hdphoto" Target="../media/hdphoto13.wdp"/><Relationship Id="rId36" Type="http://schemas.microsoft.com/office/2007/relationships/hdphoto" Target="../media/hdphoto17.wdp"/><Relationship Id="rId49" Type="http://schemas.openxmlformats.org/officeDocument/2006/relationships/image" Target="../media/image71.png"/><Relationship Id="rId57" Type="http://schemas.openxmlformats.org/officeDocument/2006/relationships/image" Target="../media/image75.png"/><Relationship Id="rId10" Type="http://schemas.openxmlformats.org/officeDocument/2006/relationships/image" Target="../media/image50.png"/><Relationship Id="rId31" Type="http://schemas.openxmlformats.org/officeDocument/2006/relationships/image" Target="../media/image62.png"/><Relationship Id="rId44" Type="http://schemas.microsoft.com/office/2007/relationships/hdphoto" Target="../media/hdphoto21.wdp"/><Relationship Id="rId52" Type="http://schemas.microsoft.com/office/2007/relationships/hdphoto" Target="../media/hdphoto25.wdp"/><Relationship Id="rId60" Type="http://schemas.microsoft.com/office/2007/relationships/hdphoto" Target="../media/hdphoto29.wdp"/><Relationship Id="rId4" Type="http://schemas.openxmlformats.org/officeDocument/2006/relationships/image" Target="../media/image47.png"/><Relationship Id="rId9"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7277C-9B6E-41FB-B427-5A4555E3B127}"/>
              </a:ext>
            </a:extLst>
          </p:cNvPr>
          <p:cNvSpPr>
            <a:spLocks noGrp="1"/>
          </p:cNvSpPr>
          <p:nvPr>
            <p:ph type="ctrTitle"/>
          </p:nvPr>
        </p:nvSpPr>
        <p:spPr/>
        <p:txBody>
          <a:bodyPr/>
          <a:lstStyle/>
          <a:p>
            <a:pPr algn="ctr"/>
            <a:r>
              <a:rPr lang="zh-TW" altLang="en-US" dirty="0"/>
              <a:t> </a:t>
            </a:r>
            <a:r>
              <a:rPr lang="zh-TW" altLang="en-US" b="1" dirty="0"/>
              <a:t>我的學術這一行</a:t>
            </a:r>
            <a:br>
              <a:rPr lang="en-US" altLang="zh-TW" dirty="0"/>
            </a:br>
            <a:r>
              <a:rPr lang="zh-TW" altLang="en-US" sz="4400" b="1" dirty="0"/>
              <a:t>換位思考跟沒有借</a:t>
            </a:r>
            <a:endParaRPr lang="en-US" b="1" dirty="0"/>
          </a:p>
        </p:txBody>
      </p:sp>
      <p:sp>
        <p:nvSpPr>
          <p:cNvPr id="3" name="副標題 2">
            <a:extLst>
              <a:ext uri="{FF2B5EF4-FFF2-40B4-BE49-F238E27FC236}">
                <a16:creationId xmlns:a16="http://schemas.microsoft.com/office/drawing/2014/main" id="{8A497E3E-6EFB-4A48-B64B-3D72DB82ECD0}"/>
              </a:ext>
            </a:extLst>
          </p:cNvPr>
          <p:cNvSpPr>
            <a:spLocks noGrp="1"/>
          </p:cNvSpPr>
          <p:nvPr>
            <p:ph type="subTitle" idx="1"/>
          </p:nvPr>
        </p:nvSpPr>
        <p:spPr/>
        <p:txBody>
          <a:bodyPr>
            <a:normAutofit fontScale="85000" lnSpcReduction="20000"/>
          </a:bodyPr>
          <a:lstStyle/>
          <a:p>
            <a:pPr algn="ctr"/>
            <a:r>
              <a:rPr lang="zh-TW" altLang="en-US" b="1" dirty="0">
                <a:solidFill>
                  <a:schemeClr val="tx1"/>
                </a:solidFill>
              </a:rPr>
              <a:t>輔仁大學資訊管理學系</a:t>
            </a:r>
            <a:endParaRPr lang="en-US" altLang="zh-TW" b="1" dirty="0">
              <a:solidFill>
                <a:schemeClr val="tx1"/>
              </a:solidFill>
            </a:endParaRPr>
          </a:p>
          <a:p>
            <a:pPr algn="ctr"/>
            <a:r>
              <a:rPr lang="zh-TW" altLang="en-US" b="1" dirty="0">
                <a:solidFill>
                  <a:schemeClr val="tx1"/>
                </a:solidFill>
              </a:rPr>
              <a:t>黃曜輝 教授</a:t>
            </a:r>
            <a:endParaRPr lang="en-US" altLang="zh-TW" b="1" dirty="0">
              <a:solidFill>
                <a:schemeClr val="tx1"/>
              </a:solidFill>
            </a:endParaRPr>
          </a:p>
          <a:p>
            <a:pPr algn="ctr"/>
            <a:r>
              <a:rPr lang="en-US" b="1" dirty="0">
                <a:solidFill>
                  <a:schemeClr val="tx1"/>
                </a:solidFill>
              </a:rPr>
              <a:t>2023-9-21</a:t>
            </a:r>
          </a:p>
        </p:txBody>
      </p:sp>
    </p:spTree>
    <p:extLst>
      <p:ext uri="{BB962C8B-B14F-4D97-AF65-F5344CB8AC3E}">
        <p14:creationId xmlns:p14="http://schemas.microsoft.com/office/powerpoint/2010/main" val="3198878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b="1" dirty="0">
                <a:latin typeface="+mn-ea"/>
                <a:ea typeface="+mn-ea"/>
              </a:rPr>
              <a:t>思考案例</a:t>
            </a:r>
          </a:p>
        </p:txBody>
      </p:sp>
      <p:sp>
        <p:nvSpPr>
          <p:cNvPr id="3" name="Content Placeholder 2"/>
          <p:cNvSpPr>
            <a:spLocks noGrp="1"/>
          </p:cNvSpPr>
          <p:nvPr>
            <p:ph idx="1"/>
          </p:nvPr>
        </p:nvSpPr>
        <p:spPr/>
        <p:txBody>
          <a:bodyPr>
            <a:normAutofit/>
          </a:bodyPr>
          <a:lstStyle/>
          <a:p>
            <a:r>
              <a:rPr lang="zh-TW" altLang="en-US" sz="2400" b="1" dirty="0">
                <a:solidFill>
                  <a:schemeClr val="tx1"/>
                </a:solidFill>
                <a:latin typeface="+mn-ea"/>
              </a:rPr>
              <a:t>阿里巴巴成功原因</a:t>
            </a:r>
            <a:endParaRPr lang="en-US" altLang="zh-TW" sz="2400" b="1" dirty="0">
              <a:solidFill>
                <a:schemeClr val="tx1"/>
              </a:solidFill>
              <a:latin typeface="+mn-ea"/>
            </a:endParaRPr>
          </a:p>
          <a:p>
            <a:pPr lvl="1"/>
            <a:r>
              <a:rPr lang="zh-TW" altLang="en-US" sz="2000" b="1" dirty="0">
                <a:solidFill>
                  <a:schemeClr val="tx1"/>
                </a:solidFill>
                <a:latin typeface="+mn-ea"/>
              </a:rPr>
              <a:t>沒有錢</a:t>
            </a:r>
            <a:endParaRPr lang="en-US" altLang="zh-TW" sz="2000" b="1" dirty="0">
              <a:solidFill>
                <a:schemeClr val="tx1"/>
              </a:solidFill>
              <a:latin typeface="+mn-ea"/>
            </a:endParaRPr>
          </a:p>
          <a:p>
            <a:pPr lvl="1"/>
            <a:r>
              <a:rPr lang="zh-TW" altLang="en-US" sz="2000" b="1" dirty="0">
                <a:solidFill>
                  <a:schemeClr val="tx1"/>
                </a:solidFill>
                <a:latin typeface="+mn-ea"/>
              </a:rPr>
              <a:t>沒有技術</a:t>
            </a:r>
            <a:endParaRPr lang="en-US" altLang="zh-TW" sz="2000" b="1" dirty="0">
              <a:solidFill>
                <a:schemeClr val="tx1"/>
              </a:solidFill>
              <a:latin typeface="+mn-ea"/>
            </a:endParaRPr>
          </a:p>
          <a:p>
            <a:pPr lvl="1"/>
            <a:r>
              <a:rPr lang="zh-TW" altLang="en-US" sz="2000" b="1" dirty="0">
                <a:solidFill>
                  <a:schemeClr val="tx1"/>
                </a:solidFill>
                <a:latin typeface="+mn-ea"/>
              </a:rPr>
              <a:t>沒有計劃</a:t>
            </a:r>
            <a:endParaRPr lang="en-US" altLang="zh-TW" sz="2000" b="1" dirty="0">
              <a:solidFill>
                <a:schemeClr val="tx1"/>
              </a:solidFill>
              <a:latin typeface="+mn-ea"/>
            </a:endParaRPr>
          </a:p>
          <a:p>
            <a:pPr lvl="1"/>
            <a:r>
              <a:rPr lang="en-US" altLang="zh-TW" sz="2000" b="1" dirty="0">
                <a:solidFill>
                  <a:schemeClr val="tx1"/>
                </a:solidFill>
                <a:latin typeface="+mn-ea"/>
              </a:rPr>
              <a:t>…</a:t>
            </a:r>
          </a:p>
          <a:p>
            <a:pPr marL="201168" lvl="1" indent="0">
              <a:buNone/>
            </a:pPr>
            <a:endParaRPr lang="en-US" altLang="zh-TW" sz="2800" b="1" dirty="0">
              <a:solidFill>
                <a:schemeClr val="tx1"/>
              </a:solidFill>
              <a:latin typeface="+mn-ea"/>
            </a:endParaRPr>
          </a:p>
          <a:p>
            <a:endParaRPr lang="zh-TW" altLang="en-US" sz="3200"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515" y="2286001"/>
            <a:ext cx="5349350" cy="3557318"/>
          </a:xfrm>
          <a:prstGeom prst="ellipse">
            <a:avLst/>
          </a:prstGeom>
          <a:ln>
            <a:noFill/>
          </a:ln>
          <a:effectLst>
            <a:softEdge rad="112500"/>
          </a:effectLst>
        </p:spPr>
      </p:pic>
    </p:spTree>
    <p:extLst>
      <p:ext uri="{BB962C8B-B14F-4D97-AF65-F5344CB8AC3E}">
        <p14:creationId xmlns:p14="http://schemas.microsoft.com/office/powerpoint/2010/main" val="217657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A7ACD6-FD87-40B8-B063-8809BB6B1F99}"/>
              </a:ext>
            </a:extLst>
          </p:cNvPr>
          <p:cNvSpPr>
            <a:spLocks noGrp="1"/>
          </p:cNvSpPr>
          <p:nvPr>
            <p:ph type="title"/>
          </p:nvPr>
        </p:nvSpPr>
        <p:spPr/>
        <p:txBody>
          <a:bodyPr/>
          <a:lstStyle/>
          <a:p>
            <a:r>
              <a:rPr lang="zh-TW" altLang="en-US" b="1" dirty="0"/>
              <a:t>我的研究一開始</a:t>
            </a:r>
            <a:endParaRPr lang="en-US" b="1"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F0A2741-8634-4223-A975-4AA5050C8E32}"/>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2008</a:t>
                </a:r>
                <a:r>
                  <a:rPr lang="zh-TW" altLang="en-US" dirty="0">
                    <a:latin typeface="Times New Roman" panose="02020603050405020304" pitchFamily="18" charset="0"/>
                    <a:cs typeface="Times New Roman" panose="02020603050405020304" pitchFamily="18" charset="0"/>
                  </a:rPr>
                  <a:t>研讀第一篇</a:t>
                </a:r>
                <a:r>
                  <a:rPr lang="en-US" altLang="zh-TW" dirty="0">
                    <a:latin typeface="Times New Roman" panose="02020603050405020304" pitchFamily="18" charset="0"/>
                    <a:cs typeface="Times New Roman" panose="02020603050405020304" pitchFamily="18" charset="0"/>
                  </a:rPr>
                  <a:t>OR Paper</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Li, H.L., &amp; Lu, H.C. 2009. Global Optimization for Generalized Geometric Programs with Mixed Free-Sign Variables. </a:t>
                </a:r>
                <a:r>
                  <a:rPr lang="en-US" i="1" dirty="0">
                    <a:solidFill>
                      <a:srgbClr val="FFFF00"/>
                    </a:solidFill>
                    <a:latin typeface="Times New Roman" panose="02020603050405020304" pitchFamily="18" charset="0"/>
                    <a:cs typeface="Times New Roman" panose="02020603050405020304" pitchFamily="18" charset="0"/>
                  </a:rPr>
                  <a:t>Operations Research </a:t>
                </a:r>
                <a:r>
                  <a:rPr lang="en-US" dirty="0">
                    <a:latin typeface="Times New Roman" panose="02020603050405020304" pitchFamily="18" charset="0"/>
                    <a:cs typeface="Times New Roman" panose="02020603050405020304" pitchFamily="18" charset="0"/>
                  </a:rPr>
                  <a:t>57(3), 701-713.</a:t>
                </a:r>
              </a:p>
              <a:p>
                <a:pPr lvl="1"/>
                <a:r>
                  <a:rPr lang="en-US" dirty="0">
                    <a:latin typeface="Times New Roman" panose="02020603050405020304" pitchFamily="18" charset="0"/>
                    <a:cs typeface="Times New Roman" panose="02020603050405020304" pitchFamily="18" charset="0"/>
                  </a:rPr>
                  <a:t>Li, H.L., Lu, H.C., Huang, C.H., &amp; Hu, N.Z.  2009. A superior representation method for piecewise linear functions. </a:t>
                </a:r>
                <a:r>
                  <a:rPr lang="en-US" i="1" dirty="0">
                    <a:solidFill>
                      <a:srgbClr val="FFFF00"/>
                    </a:solidFill>
                    <a:latin typeface="Times New Roman" panose="02020603050405020304" pitchFamily="18" charset="0"/>
                    <a:cs typeface="Times New Roman" panose="02020603050405020304" pitchFamily="18" charset="0"/>
                  </a:rPr>
                  <a:t>INFORMS Journal on Computing</a:t>
                </a:r>
                <a:r>
                  <a:rPr lang="en-US" dirty="0">
                    <a:latin typeface="Times New Roman" panose="02020603050405020304" pitchFamily="18" charset="0"/>
                    <a:cs typeface="Times New Roman" panose="02020603050405020304" pitchFamily="18" charset="0"/>
                  </a:rPr>
                  <a:t> 21(2), 314-321.</a:t>
                </a:r>
              </a:p>
              <a:p>
                <a:r>
                  <a:rPr lang="zh-TW" altLang="en-US" dirty="0">
                    <a:latin typeface="Times New Roman" panose="02020603050405020304" pitchFamily="18" charset="0"/>
                    <a:cs typeface="Times New Roman" panose="02020603050405020304" pitchFamily="18" charset="0"/>
                  </a:rPr>
                  <a:t>其文章貢獻</a:t>
                </a:r>
                <a:r>
                  <a:rPr lang="en-US" altLang="zh-TW" dirty="0">
                    <a:latin typeface="Times New Roman" panose="02020603050405020304" pitchFamily="18" charset="0"/>
                    <a:cs typeface="Times New Roman" panose="02020603050405020304" pitchFamily="18" charset="0"/>
                  </a:rPr>
                  <a:t>(MILP model using reformulation technique)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panose="02040503050406030204" pitchFamily="18" charset="0"/>
                      </a:rPr>
                      <m:t>𝑁</m:t>
                    </m:r>
                  </m:oMath>
                </a14:m>
                <a:r>
                  <a:rPr lang="en-US" altLang="zh-TW" dirty="0">
                    <a:latin typeface="Times New Roman" panose="02020603050405020304" pitchFamily="18" charset="0"/>
                    <a:cs typeface="Times New Roman" panose="02020603050405020304" pitchFamily="18" charset="0"/>
                  </a:rPr>
                  <a:t> binary variables → </a:t>
                </a:r>
                <a14:m>
                  <m:oMath xmlns:m="http://schemas.openxmlformats.org/officeDocument/2006/math">
                    <m:d>
                      <m:dPr>
                        <m:begChr m:val="⌈"/>
                        <m:endChr m:val="⌉"/>
                        <m:ctrlPr>
                          <a:rPr lang="en-US" altLang="zh-TW"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𝐿𝑜𝑔</m:t>
                            </m:r>
                          </m:e>
                          <m:sub>
                            <m:r>
                              <a:rPr lang="en-US" altLang="zh-TW" i="1">
                                <a:latin typeface="Cambria Math" panose="02040503050406030204" pitchFamily="18" charset="0"/>
                              </a:rPr>
                              <m:t>2</m:t>
                            </m:r>
                          </m:sub>
                        </m:sSub>
                        <m:r>
                          <a:rPr lang="en-US" altLang="zh-TW" i="1">
                            <a:latin typeface="Cambria Math" panose="02040503050406030204" pitchFamily="18" charset="0"/>
                          </a:rPr>
                          <m:t>𝑁</m:t>
                        </m:r>
                      </m:e>
                    </m:d>
                  </m:oMath>
                </a14:m>
                <a:r>
                  <a:rPr lang="en-US" altLang="zh-TW" dirty="0">
                    <a:latin typeface="Times New Roman" panose="02020603050405020304" pitchFamily="18" charset="0"/>
                    <a:cs typeface="Times New Roman" panose="02020603050405020304" pitchFamily="18" charset="0"/>
                  </a:rPr>
                  <a:t> binary variables</a:t>
                </a:r>
              </a:p>
              <a:p>
                <a:pPr lvl="1"/>
                <a:r>
                  <a:rPr lang="en-US" altLang="zh-TW" dirty="0">
                    <a:latin typeface="Times New Roman" panose="02020603050405020304" pitchFamily="18" charset="0"/>
                    <a:cs typeface="Times New Roman" panose="02020603050405020304" pitchFamily="18" charset="0"/>
                  </a:rPr>
                  <a:t>Using big-M Constraints (Inequality constraints)</a:t>
                </a:r>
              </a:p>
              <a:p>
                <a:endParaRPr lang="en-US" altLang="zh-TW"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8F0A2741-8634-4223-A975-4AA5050C8E32}"/>
                  </a:ext>
                </a:extLst>
              </p:cNvPr>
              <p:cNvSpPr>
                <a:spLocks noGrp="1" noRot="1" noChangeAspect="1" noMove="1" noResize="1" noEditPoints="1" noAdjustHandles="1" noChangeArrowheads="1" noChangeShapeType="1" noTextEdit="1"/>
              </p:cNvSpPr>
              <p:nvPr>
                <p:ph idx="1"/>
              </p:nvPr>
            </p:nvSpPr>
            <p:spPr>
              <a:blipFill>
                <a:blip r:embed="rId2"/>
                <a:stretch>
                  <a:fillRect l="-606" t="-1667" r="-1818"/>
                </a:stretch>
              </a:blipFill>
            </p:spPr>
            <p:txBody>
              <a:bodyPr/>
              <a:lstStyle/>
              <a:p>
                <a:r>
                  <a:rPr lang="en-US">
                    <a:noFill/>
                  </a:rPr>
                  <a:t> </a:t>
                </a:r>
              </a:p>
            </p:txBody>
          </p:sp>
        </mc:Fallback>
      </mc:AlternateContent>
      <p:pic>
        <p:nvPicPr>
          <p:cNvPr id="4" name="圖片 3">
            <a:extLst>
              <a:ext uri="{FF2B5EF4-FFF2-40B4-BE49-F238E27FC236}">
                <a16:creationId xmlns:a16="http://schemas.microsoft.com/office/drawing/2014/main" id="{C82A95CA-0764-48BF-8DA0-CFE770104FF2}"/>
              </a:ext>
            </a:extLst>
          </p:cNvPr>
          <p:cNvPicPr>
            <a:picLocks noChangeAspect="1"/>
          </p:cNvPicPr>
          <p:nvPr/>
        </p:nvPicPr>
        <p:blipFill>
          <a:blip r:embed="rId3"/>
          <a:stretch>
            <a:fillRect/>
          </a:stretch>
        </p:blipFill>
        <p:spPr>
          <a:xfrm>
            <a:off x="11342748" y="5462633"/>
            <a:ext cx="943934" cy="943934"/>
          </a:xfrm>
          <a:prstGeom prst="rect">
            <a:avLst/>
          </a:prstGeom>
          <a:ln>
            <a:noFill/>
          </a:ln>
          <a:effectLst>
            <a:softEdge rad="112500"/>
          </a:effectLst>
        </p:spPr>
      </p:pic>
      <p:pic>
        <p:nvPicPr>
          <p:cNvPr id="1026" name="Picture 2" descr="崇拜專用! | Yabe-LINE貼圖代購| 台灣No.1，最便宜高效率的代購網">
            <a:extLst>
              <a:ext uri="{FF2B5EF4-FFF2-40B4-BE49-F238E27FC236}">
                <a16:creationId xmlns:a16="http://schemas.microsoft.com/office/drawing/2014/main" id="{68EFD872-37D0-497C-835B-8BA2E54E7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737" y="4177039"/>
            <a:ext cx="246697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74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646D83-B06A-43BD-B143-5EAFBB3C0CE6}"/>
              </a:ext>
            </a:extLst>
          </p:cNvPr>
          <p:cNvSpPr>
            <a:spLocks noGrp="1"/>
          </p:cNvSpPr>
          <p:nvPr>
            <p:ph type="title"/>
          </p:nvPr>
        </p:nvSpPr>
        <p:spPr/>
        <p:txBody>
          <a:bodyPr/>
          <a:lstStyle/>
          <a:p>
            <a:r>
              <a:rPr lang="zh-TW" altLang="en-US" b="1" dirty="0"/>
              <a:t>我的博士班過程</a:t>
            </a:r>
            <a:endParaRPr lang="en-US" b="1" dirty="0"/>
          </a:p>
        </p:txBody>
      </p:sp>
      <p:sp>
        <p:nvSpPr>
          <p:cNvPr id="3" name="內容版面配置區 2">
            <a:extLst>
              <a:ext uri="{FF2B5EF4-FFF2-40B4-BE49-F238E27FC236}">
                <a16:creationId xmlns:a16="http://schemas.microsoft.com/office/drawing/2014/main" id="{89FDA9A5-381D-4576-8BFB-4E85D5DBAD22}"/>
              </a:ext>
            </a:extLst>
          </p:cNvPr>
          <p:cNvSpPr>
            <a:spLocks noGrp="1"/>
          </p:cNvSpPr>
          <p:nvPr>
            <p:ph idx="1"/>
          </p:nvPr>
        </p:nvSpPr>
        <p:spPr/>
        <p:txBody>
          <a:bodyPr/>
          <a:lstStyle/>
          <a:p>
            <a:r>
              <a:rPr lang="zh-TW" altLang="en-US" dirty="0"/>
              <a:t>沒有本事</a:t>
            </a:r>
            <a:endParaRPr lang="en-US" altLang="zh-TW" dirty="0"/>
          </a:p>
          <a:p>
            <a:r>
              <a:rPr lang="zh-TW" altLang="en-US" dirty="0"/>
              <a:t>沒有多想</a:t>
            </a:r>
            <a:endParaRPr lang="en-US" altLang="zh-TW" dirty="0"/>
          </a:p>
          <a:p>
            <a:r>
              <a:rPr lang="zh-TW" altLang="en-US" dirty="0"/>
              <a:t>沒有逃避</a:t>
            </a:r>
            <a:endParaRPr lang="en-US" altLang="zh-TW" dirty="0"/>
          </a:p>
          <a:p>
            <a:r>
              <a:rPr lang="zh-TW" altLang="en-US" dirty="0"/>
              <a:t>沒有退路</a:t>
            </a:r>
            <a:endParaRPr lang="en-US" altLang="zh-TW" dirty="0"/>
          </a:p>
          <a:p>
            <a:r>
              <a:rPr lang="en-US" altLang="zh-TW" dirty="0"/>
              <a:t>…</a:t>
            </a:r>
          </a:p>
          <a:p>
            <a:r>
              <a:rPr lang="zh-TW" altLang="en-US" dirty="0"/>
              <a:t>沒有過不去的檻</a:t>
            </a:r>
            <a:endParaRPr lang="en-US" altLang="zh-TW" dirty="0"/>
          </a:p>
          <a:p>
            <a:endParaRPr lang="en-US" dirty="0"/>
          </a:p>
        </p:txBody>
      </p:sp>
      <p:pic>
        <p:nvPicPr>
          <p:cNvPr id="2050" name="Picture 2" descr="沒有咖啡| Tainan">
            <a:extLst>
              <a:ext uri="{FF2B5EF4-FFF2-40B4-BE49-F238E27FC236}">
                <a16:creationId xmlns:a16="http://schemas.microsoft.com/office/drawing/2014/main" id="{8FB50230-9AC8-4E8E-AA5B-6F2D93BBE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780" y="1845734"/>
            <a:ext cx="4119562" cy="41195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53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CA35BA-A8A8-48E1-8B96-57CA93821367}"/>
              </a:ext>
            </a:extLst>
          </p:cNvPr>
          <p:cNvSpPr>
            <a:spLocks noGrp="1"/>
          </p:cNvSpPr>
          <p:nvPr>
            <p:ph type="title"/>
          </p:nvPr>
        </p:nvSpPr>
        <p:spPr/>
        <p:txBody>
          <a:bodyPr/>
          <a:lstStyle/>
          <a:p>
            <a:r>
              <a:rPr lang="zh-TW" altLang="en-US" b="1" dirty="0"/>
              <a:t>我的博士班過程 </a:t>
            </a:r>
            <a:r>
              <a:rPr lang="en-US" altLang="zh-TW" b="1" dirty="0"/>
              <a:t>(No </a:t>
            </a:r>
            <a:r>
              <a:rPr lang="en-US" altLang="zh-TW" b="1" dirty="0" err="1"/>
              <a:t>ChatGPT</a:t>
            </a:r>
            <a:r>
              <a:rPr lang="en-US" altLang="zh-TW" b="1" dirty="0"/>
              <a:t>)</a:t>
            </a:r>
            <a:endParaRPr lang="en-US" b="1" dirty="0"/>
          </a:p>
        </p:txBody>
      </p:sp>
      <p:sp>
        <p:nvSpPr>
          <p:cNvPr id="3" name="內容版面配置區 2">
            <a:extLst>
              <a:ext uri="{FF2B5EF4-FFF2-40B4-BE49-F238E27FC236}">
                <a16:creationId xmlns:a16="http://schemas.microsoft.com/office/drawing/2014/main" id="{29C0B123-0BE8-4E45-8FDA-09162ADC6E94}"/>
              </a:ext>
            </a:extLst>
          </p:cNvPr>
          <p:cNvSpPr>
            <a:spLocks noGrp="1"/>
          </p:cNvSpPr>
          <p:nvPr>
            <p:ph idx="1"/>
          </p:nvPr>
        </p:nvSpPr>
        <p:spPr/>
        <p:txBody>
          <a:bodyPr/>
          <a:lstStyle/>
          <a:p>
            <a:r>
              <a:rPr lang="zh-TW" altLang="en-US" dirty="0"/>
              <a:t>帶著問題進入夢鄉 </a:t>
            </a:r>
            <a:r>
              <a:rPr lang="en-US" altLang="zh-TW" dirty="0"/>
              <a:t>(</a:t>
            </a:r>
            <a:r>
              <a:rPr lang="en-US" dirty="0"/>
              <a:t>Trial &amp; error )</a:t>
            </a:r>
          </a:p>
          <a:p>
            <a:endParaRPr lang="en-US" altLang="zh-TW" dirty="0"/>
          </a:p>
          <a:p>
            <a:endParaRPr lang="en-US" altLang="zh-TW" dirty="0"/>
          </a:p>
          <a:p>
            <a:r>
              <a:rPr lang="zh-CN" altLang="en-US" dirty="0">
                <a:solidFill>
                  <a:schemeClr val="tx1"/>
                </a:solidFill>
              </a:rPr>
              <a:t>零一變數縮減</a:t>
            </a:r>
            <a:r>
              <a:rPr lang="en-US" altLang="zh-CN" dirty="0">
                <a:solidFill>
                  <a:schemeClr val="tx1"/>
                </a:solidFill>
              </a:rPr>
              <a:t>(MILP)</a:t>
            </a:r>
            <a:endParaRPr lang="en-US" dirty="0"/>
          </a:p>
        </p:txBody>
      </p:sp>
      <p:sp>
        <p:nvSpPr>
          <p:cNvPr id="5" name="矩形 4">
            <a:extLst>
              <a:ext uri="{FF2B5EF4-FFF2-40B4-BE49-F238E27FC236}">
                <a16:creationId xmlns:a16="http://schemas.microsoft.com/office/drawing/2014/main" id="{384EAF38-98C1-4850-A78E-FEE1B522CC12}"/>
              </a:ext>
            </a:extLst>
          </p:cNvPr>
          <p:cNvSpPr/>
          <p:nvPr/>
        </p:nvSpPr>
        <p:spPr>
          <a:xfrm>
            <a:off x="1601712" y="2222945"/>
            <a:ext cx="10376230" cy="750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dirty="0">
                <a:solidFill>
                  <a:schemeClr val="tx1"/>
                </a:solidFill>
              </a:rPr>
              <a:t>帶著問題進入夢鄉，意味著在夢中尋求答案或指引。這種做法常被用來尋求解決問題、尋找</a:t>
            </a:r>
            <a:r>
              <a:rPr lang="zh-TW" altLang="en-US" sz="1600" dirty="0">
                <a:solidFill>
                  <a:srgbClr val="FFFF00"/>
                </a:solidFill>
              </a:rPr>
              <a:t>靈感</a:t>
            </a:r>
            <a:r>
              <a:rPr lang="zh-TW" altLang="en-US" sz="1600" dirty="0">
                <a:solidFill>
                  <a:schemeClr val="tx1"/>
                </a:solidFill>
              </a:rPr>
              <a:t>或在潛意識層面上獲得洞察力。</a:t>
            </a:r>
            <a:endParaRPr lang="en-US" altLang="zh-TW" sz="1600" dirty="0">
              <a:solidFill>
                <a:schemeClr val="tx1"/>
              </a:solidFill>
            </a:endParaRPr>
          </a:p>
          <a:p>
            <a:r>
              <a:rPr lang="en-US" sz="1600" dirty="0">
                <a:solidFill>
                  <a:schemeClr val="tx1"/>
                </a:solidFill>
              </a:rPr>
              <a:t>…</a:t>
            </a:r>
          </a:p>
        </p:txBody>
      </p:sp>
      <p:sp>
        <p:nvSpPr>
          <p:cNvPr id="7" name="矩形 6">
            <a:extLst>
              <a:ext uri="{FF2B5EF4-FFF2-40B4-BE49-F238E27FC236}">
                <a16:creationId xmlns:a16="http://schemas.microsoft.com/office/drawing/2014/main" id="{F8AC39DA-2A06-4FB2-990E-4CED51BD47DF}"/>
              </a:ext>
            </a:extLst>
          </p:cNvPr>
          <p:cNvSpPr/>
          <p:nvPr/>
        </p:nvSpPr>
        <p:spPr>
          <a:xfrm>
            <a:off x="1601712" y="3629166"/>
            <a:ext cx="10376230" cy="264855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zh-CN" altLang="en-US" sz="1600" dirty="0">
                <a:solidFill>
                  <a:schemeClr val="tx1"/>
                </a:solidFill>
                <a:latin typeface="新細明體" panose="02020500000000000000" pitchFamily="18" charset="-120"/>
                <a:ea typeface="新細明體" panose="02020500000000000000" pitchFamily="18" charset="-120"/>
              </a:rPr>
              <a:t>根據</a:t>
            </a:r>
            <a:r>
              <a:rPr lang="zh-CN" altLang="en-US" sz="1600" dirty="0">
                <a:solidFill>
                  <a:schemeClr val="tx1"/>
                </a:solidFill>
              </a:rPr>
              <a:t>問題的上下文和特徵</a:t>
            </a:r>
            <a:r>
              <a:rPr lang="zh-TW" altLang="en-US" sz="1600" dirty="0">
                <a:solidFill>
                  <a:schemeClr val="tx1"/>
                </a:solidFill>
              </a:rPr>
              <a:t>，</a:t>
            </a:r>
            <a:r>
              <a:rPr lang="zh-CN" altLang="en-US" sz="1600" dirty="0">
                <a:solidFill>
                  <a:schemeClr val="tx1"/>
                </a:solidFill>
              </a:rPr>
              <a:t>有不同的零一變數縮減技術可供選擇</a:t>
            </a:r>
            <a:r>
              <a:rPr lang="zh-TW" altLang="en-US" sz="1600" dirty="0">
                <a:solidFill>
                  <a:schemeClr val="tx1"/>
                </a:solidFill>
              </a:rPr>
              <a:t>，</a:t>
            </a:r>
            <a:r>
              <a:rPr lang="zh-CN" altLang="en-US" sz="1600" dirty="0">
                <a:solidFill>
                  <a:schemeClr val="tx1"/>
                </a:solidFill>
              </a:rPr>
              <a:t>其中一些常用的技術包括</a:t>
            </a:r>
            <a:r>
              <a:rPr lang="zh-TW" altLang="en-US" sz="1600" dirty="0">
                <a:solidFill>
                  <a:schemeClr val="tx1"/>
                </a:solidFill>
              </a:rPr>
              <a:t>：</a:t>
            </a:r>
            <a:endParaRPr lang="zh-CN" altLang="en-US" sz="1600" dirty="0">
              <a:solidFill>
                <a:schemeClr val="tx1"/>
              </a:solidFill>
            </a:endParaRPr>
          </a:p>
          <a:p>
            <a:r>
              <a:rPr lang="zh-CN" altLang="en-US" sz="1600" b="1" dirty="0">
                <a:solidFill>
                  <a:srgbClr val="FFC000"/>
                </a:solidFill>
                <a:latin typeface="新細明體" panose="02020500000000000000" pitchFamily="18" charset="-120"/>
                <a:ea typeface="新細明體" panose="02020500000000000000" pitchFamily="18" charset="-120"/>
              </a:rPr>
              <a:t>變量固定</a:t>
            </a:r>
            <a:r>
              <a:rPr lang="zh-TW" altLang="en-US" sz="1600" dirty="0">
                <a:solidFill>
                  <a:schemeClr val="tx1"/>
                </a:solidFill>
                <a:latin typeface="新細明體" panose="02020500000000000000" pitchFamily="18" charset="-120"/>
                <a:ea typeface="新細明體" panose="02020500000000000000" pitchFamily="18" charset="-120"/>
              </a:rPr>
              <a:t>：</a:t>
            </a:r>
            <a:r>
              <a:rPr lang="zh-CN" altLang="en-US" sz="1600" dirty="0">
                <a:solidFill>
                  <a:schemeClr val="tx1"/>
                </a:solidFill>
                <a:latin typeface="新細明體" panose="02020500000000000000" pitchFamily="18" charset="-120"/>
                <a:ea typeface="新細明體" panose="02020500000000000000" pitchFamily="18" charset="-120"/>
              </a:rPr>
              <a:t>根據問題特定的條件或約束，確定可以固定為特定值的零一變數。通過固定變數，可以簡化其在優化問題中的作用</a:t>
            </a:r>
            <a:r>
              <a:rPr lang="zh-TW" altLang="en-US" sz="1600" dirty="0">
                <a:solidFill>
                  <a:schemeClr val="tx1"/>
                </a:solidFill>
                <a:latin typeface="新細明體" panose="02020500000000000000" pitchFamily="18" charset="-120"/>
                <a:ea typeface="新細明體" panose="02020500000000000000" pitchFamily="18" charset="-120"/>
              </a:rPr>
              <a:t>，</a:t>
            </a:r>
            <a:r>
              <a:rPr lang="zh-CN" altLang="en-US" sz="1600" dirty="0">
                <a:solidFill>
                  <a:schemeClr val="tx1"/>
                </a:solidFill>
                <a:latin typeface="新細明體" panose="02020500000000000000" pitchFamily="18" charset="-120"/>
                <a:ea typeface="新細明體" panose="02020500000000000000" pitchFamily="18" charset="-120"/>
              </a:rPr>
              <a:t>從而減少問題的複雜性。</a:t>
            </a:r>
          </a:p>
          <a:p>
            <a:r>
              <a:rPr lang="zh-CN" altLang="en-US" sz="1600" b="1" dirty="0">
                <a:solidFill>
                  <a:srgbClr val="FFC000"/>
                </a:solidFill>
                <a:latin typeface="新細明體" panose="02020500000000000000" pitchFamily="18" charset="-120"/>
                <a:ea typeface="新細明體" panose="02020500000000000000" pitchFamily="18" charset="-120"/>
              </a:rPr>
              <a:t>約束</a:t>
            </a:r>
            <a:r>
              <a:rPr lang="zh-TW" altLang="en-US" sz="1600" b="1" dirty="0">
                <a:solidFill>
                  <a:srgbClr val="FFC000"/>
                </a:solidFill>
                <a:latin typeface="新細明體" panose="02020500000000000000" pitchFamily="18" charset="-120"/>
                <a:ea typeface="新細明體" panose="02020500000000000000" pitchFamily="18" charset="-120"/>
              </a:rPr>
              <a:t>推展</a:t>
            </a:r>
            <a:r>
              <a:rPr lang="zh-TW" altLang="en-US" sz="1600" dirty="0">
                <a:solidFill>
                  <a:schemeClr val="tx1"/>
                </a:solidFill>
                <a:latin typeface="新細明體" panose="02020500000000000000" pitchFamily="18" charset="-120"/>
                <a:ea typeface="新細明體" panose="02020500000000000000" pitchFamily="18" charset="-120"/>
              </a:rPr>
              <a:t>：</a:t>
            </a:r>
            <a:r>
              <a:rPr lang="zh-CN" altLang="en-US" sz="1600" dirty="0">
                <a:solidFill>
                  <a:schemeClr val="tx1"/>
                </a:solidFill>
              </a:rPr>
              <a:t>利用零一變數之間的邏輯關係推導出額外的約束，這些約束有助於減少可行解空間。這些推導出的約束可以改善問題的公式和計算效率。</a:t>
            </a:r>
          </a:p>
          <a:p>
            <a:r>
              <a:rPr lang="zh-CN" altLang="en-US" sz="1600" b="1" dirty="0">
                <a:solidFill>
                  <a:srgbClr val="FFC000"/>
                </a:solidFill>
              </a:rPr>
              <a:t>對稱性破除</a:t>
            </a:r>
            <a:r>
              <a:rPr lang="zh-TW" altLang="en-US" sz="1600" dirty="0">
                <a:solidFill>
                  <a:schemeClr val="tx1"/>
                </a:solidFill>
              </a:rPr>
              <a:t>：</a:t>
            </a:r>
            <a:r>
              <a:rPr lang="zh-CN" altLang="en-US" sz="1600" dirty="0">
                <a:solidFill>
                  <a:schemeClr val="tx1"/>
                </a:solidFill>
              </a:rPr>
              <a:t>引入額外的約束來打破零一變數之間的對稱性，從而避免冗余和等效解。通過打破對稱性，可以減少解空間，提高計算效率。</a:t>
            </a:r>
          </a:p>
          <a:p>
            <a:r>
              <a:rPr lang="zh-CN" altLang="en-US" sz="1600" b="1" dirty="0">
                <a:solidFill>
                  <a:srgbClr val="FFC000"/>
                </a:solidFill>
              </a:rPr>
              <a:t>重建技術</a:t>
            </a:r>
            <a:r>
              <a:rPr lang="zh-TW" altLang="en-US" sz="1600" dirty="0">
                <a:solidFill>
                  <a:schemeClr val="tx1"/>
                </a:solidFill>
              </a:rPr>
              <a:t>：</a:t>
            </a:r>
            <a:r>
              <a:rPr lang="zh-CN" altLang="en-US" sz="1600" dirty="0">
                <a:solidFill>
                  <a:schemeClr val="tx1"/>
                </a:solidFill>
              </a:rPr>
              <a:t>使用數學轉換或重建來將零一變數轉換為連續或混合整數變數。這些轉換可以簡化問題結構，並使得更高效的解法技術可以應用。</a:t>
            </a:r>
            <a:endParaRPr lang="en-US" sz="1600" dirty="0">
              <a:solidFill>
                <a:schemeClr val="tx1"/>
              </a:solidFill>
            </a:endParaRPr>
          </a:p>
        </p:txBody>
      </p:sp>
      <p:pic>
        <p:nvPicPr>
          <p:cNvPr id="8" name="圖片 7">
            <a:extLst>
              <a:ext uri="{FF2B5EF4-FFF2-40B4-BE49-F238E27FC236}">
                <a16:creationId xmlns:a16="http://schemas.microsoft.com/office/drawing/2014/main" id="{8833EE27-2DC6-4DB7-A53B-B541585D3D8F}"/>
              </a:ext>
            </a:extLst>
          </p:cNvPr>
          <p:cNvPicPr>
            <a:picLocks noChangeAspect="1"/>
          </p:cNvPicPr>
          <p:nvPr/>
        </p:nvPicPr>
        <p:blipFill>
          <a:blip r:embed="rId2"/>
          <a:stretch>
            <a:fillRect/>
          </a:stretch>
        </p:blipFill>
        <p:spPr>
          <a:xfrm>
            <a:off x="570575" y="3198674"/>
            <a:ext cx="542855" cy="551903"/>
          </a:xfrm>
          <a:prstGeom prst="rect">
            <a:avLst/>
          </a:prstGeom>
        </p:spPr>
      </p:pic>
      <p:pic>
        <p:nvPicPr>
          <p:cNvPr id="11" name="圖片 10">
            <a:extLst>
              <a:ext uri="{FF2B5EF4-FFF2-40B4-BE49-F238E27FC236}">
                <a16:creationId xmlns:a16="http://schemas.microsoft.com/office/drawing/2014/main" id="{AA1CB6FA-A15E-427C-8AC2-34D5A671117A}"/>
              </a:ext>
            </a:extLst>
          </p:cNvPr>
          <p:cNvPicPr>
            <a:picLocks noChangeAspect="1"/>
          </p:cNvPicPr>
          <p:nvPr/>
        </p:nvPicPr>
        <p:blipFill>
          <a:blip r:embed="rId3"/>
          <a:stretch>
            <a:fillRect/>
          </a:stretch>
        </p:blipFill>
        <p:spPr>
          <a:xfrm>
            <a:off x="570575" y="1908458"/>
            <a:ext cx="542855" cy="520538"/>
          </a:xfrm>
          <a:prstGeom prst="rect">
            <a:avLst/>
          </a:prstGeom>
        </p:spPr>
      </p:pic>
    </p:spTree>
    <p:extLst>
      <p:ext uri="{BB962C8B-B14F-4D97-AF65-F5344CB8AC3E}">
        <p14:creationId xmlns:p14="http://schemas.microsoft.com/office/powerpoint/2010/main" val="395798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44B20-B91A-49E6-8C95-CE4A11065E10}"/>
              </a:ext>
            </a:extLst>
          </p:cNvPr>
          <p:cNvSpPr>
            <a:spLocks noGrp="1"/>
          </p:cNvSpPr>
          <p:nvPr>
            <p:ph type="title"/>
          </p:nvPr>
        </p:nvSpPr>
        <p:spPr/>
        <p:txBody>
          <a:bodyPr/>
          <a:lstStyle/>
          <a:p>
            <a:r>
              <a:rPr lang="zh-TW" altLang="en-US" b="1" dirty="0"/>
              <a:t>我的博士班過程 </a:t>
            </a:r>
            <a:r>
              <a:rPr lang="en-US" altLang="zh-TW" b="1" dirty="0"/>
              <a:t>(Oh No !)</a:t>
            </a:r>
            <a:endParaRPr lang="en-US" b="1" dirty="0"/>
          </a:p>
        </p:txBody>
      </p:sp>
      <p:pic>
        <p:nvPicPr>
          <p:cNvPr id="1028" name="Picture 4" descr="George Nemhauser: A Retirement Retrospective | H. Milton Stewart School of  Industrial and Systems Engineering">
            <a:extLst>
              <a:ext uri="{FF2B5EF4-FFF2-40B4-BE49-F238E27FC236}">
                <a16:creationId xmlns:a16="http://schemas.microsoft.com/office/drawing/2014/main" id="{2B685F23-730D-497A-A53F-8C5BD6B0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451" y="3506945"/>
            <a:ext cx="2499231" cy="27898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內容版面配置區 2">
            <a:extLst>
              <a:ext uri="{FF2B5EF4-FFF2-40B4-BE49-F238E27FC236}">
                <a16:creationId xmlns:a16="http://schemas.microsoft.com/office/drawing/2014/main" id="{BFB59F84-5240-4B3F-8441-7D0BFCED8A37}"/>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References</a:t>
            </a:r>
          </a:p>
          <a:p>
            <a:pPr lvl="1"/>
            <a:r>
              <a:rPr lang="en-US" dirty="0" err="1">
                <a:latin typeface="Times New Roman" panose="02020603050405020304" pitchFamily="18" charset="0"/>
                <a:cs typeface="Times New Roman" panose="02020603050405020304" pitchFamily="18" charset="0"/>
              </a:rPr>
              <a:t>Vielma</a:t>
            </a:r>
            <a:r>
              <a:rPr lang="en-US" dirty="0">
                <a:latin typeface="Times New Roman" panose="02020603050405020304" pitchFamily="18" charset="0"/>
                <a:cs typeface="Times New Roman" panose="02020603050405020304" pitchFamily="18" charset="0"/>
              </a:rPr>
              <a:t>, P., Ahmed, S., &amp; </a:t>
            </a:r>
            <a:r>
              <a:rPr lang="en-US" dirty="0" err="1">
                <a:latin typeface="Times New Roman" panose="02020603050405020304" pitchFamily="18" charset="0"/>
                <a:cs typeface="Times New Roman" panose="02020603050405020304" pitchFamily="18" charset="0"/>
              </a:rPr>
              <a:t>Nemhauser</a:t>
            </a:r>
            <a:r>
              <a:rPr lang="en-US" dirty="0">
                <a:latin typeface="Times New Roman" panose="02020603050405020304" pitchFamily="18" charset="0"/>
                <a:cs typeface="Times New Roman" panose="02020603050405020304" pitchFamily="18" charset="0"/>
              </a:rPr>
              <a:t>, G. 2010. Mixed-integer models for </a:t>
            </a:r>
            <a:r>
              <a:rPr lang="en-US" dirty="0" err="1">
                <a:latin typeface="Times New Roman" panose="02020603050405020304" pitchFamily="18" charset="0"/>
                <a:cs typeface="Times New Roman" panose="02020603050405020304" pitchFamily="18" charset="0"/>
              </a:rPr>
              <a:t>nonseparable</a:t>
            </a:r>
            <a:r>
              <a:rPr lang="en-US" dirty="0">
                <a:latin typeface="Times New Roman" panose="02020603050405020304" pitchFamily="18" charset="0"/>
                <a:cs typeface="Times New Roman" panose="02020603050405020304" pitchFamily="18" charset="0"/>
              </a:rPr>
              <a:t> piecewise-linear optimization: Unifying framework and extensions. </a:t>
            </a:r>
            <a:r>
              <a:rPr lang="en-US" i="1" dirty="0">
                <a:solidFill>
                  <a:srgbClr val="FFFF00"/>
                </a:solidFill>
                <a:latin typeface="Times New Roman" panose="02020603050405020304" pitchFamily="18" charset="0"/>
                <a:cs typeface="Times New Roman" panose="02020603050405020304" pitchFamily="18" charset="0"/>
              </a:rPr>
              <a:t>Operations Research </a:t>
            </a:r>
            <a:r>
              <a:rPr lang="en-US" dirty="0">
                <a:latin typeface="Times New Roman" panose="02020603050405020304" pitchFamily="18" charset="0"/>
                <a:cs typeface="Times New Roman" panose="02020603050405020304" pitchFamily="18" charset="0"/>
              </a:rPr>
              <a:t>58 (2), 303-315.</a:t>
            </a:r>
          </a:p>
          <a:p>
            <a:pPr lvl="1"/>
            <a:r>
              <a:rPr lang="en-US" dirty="0" err="1">
                <a:latin typeface="Times New Roman" panose="02020603050405020304" pitchFamily="18" charset="0"/>
                <a:cs typeface="Times New Roman" panose="02020603050405020304" pitchFamily="18" charset="0"/>
              </a:rPr>
              <a:t>Vielma</a:t>
            </a:r>
            <a:r>
              <a:rPr lang="en-US" dirty="0">
                <a:latin typeface="Times New Roman" panose="02020603050405020304" pitchFamily="18" charset="0"/>
                <a:cs typeface="Times New Roman" panose="02020603050405020304" pitchFamily="18" charset="0"/>
              </a:rPr>
              <a:t>, P., &amp; </a:t>
            </a:r>
            <a:r>
              <a:rPr lang="en-US" dirty="0" err="1">
                <a:latin typeface="Times New Roman" panose="02020603050405020304" pitchFamily="18" charset="0"/>
                <a:cs typeface="Times New Roman" panose="02020603050405020304" pitchFamily="18" charset="0"/>
              </a:rPr>
              <a:t>Nemhauser</a:t>
            </a:r>
            <a:r>
              <a:rPr lang="en-US" dirty="0">
                <a:latin typeface="Times New Roman" panose="02020603050405020304" pitchFamily="18" charset="0"/>
                <a:cs typeface="Times New Roman" panose="02020603050405020304" pitchFamily="18" charset="0"/>
              </a:rPr>
              <a:t>, G. 2011. Modeling disjunctive constraints with a logarithmic number of binary variables and constraints. </a:t>
            </a:r>
            <a:r>
              <a:rPr lang="en-US" i="1" dirty="0">
                <a:solidFill>
                  <a:srgbClr val="FFFF00"/>
                </a:solidFill>
                <a:latin typeface="Times New Roman" panose="02020603050405020304" pitchFamily="18" charset="0"/>
                <a:cs typeface="Times New Roman" panose="02020603050405020304" pitchFamily="18" charset="0"/>
              </a:rPr>
              <a:t>Mathematical Programming</a:t>
            </a:r>
            <a:r>
              <a:rPr lang="en-US" dirty="0">
                <a:latin typeface="Times New Roman" panose="02020603050405020304" pitchFamily="18" charset="0"/>
                <a:cs typeface="Times New Roman" panose="02020603050405020304" pitchFamily="18" charset="0"/>
              </a:rPr>
              <a:t> 128, 49-72.</a:t>
            </a:r>
          </a:p>
          <a:p>
            <a:endParaRPr lang="en-US" altLang="zh-TW"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030" name="Picture 6" descr="Personal Page of Juan Pablo Vielma">
            <a:extLst>
              <a:ext uri="{FF2B5EF4-FFF2-40B4-BE49-F238E27FC236}">
                <a16:creationId xmlns:a16="http://schemas.microsoft.com/office/drawing/2014/main" id="{3FA0EE82-E299-479F-9C42-553C4AC943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9393" y="3429000"/>
            <a:ext cx="1895012" cy="28677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1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32BC6-C217-4CB1-9CD7-C082B4672431}"/>
              </a:ext>
            </a:extLst>
          </p:cNvPr>
          <p:cNvSpPr>
            <a:spLocks noGrp="1"/>
          </p:cNvSpPr>
          <p:nvPr>
            <p:ph type="title"/>
          </p:nvPr>
        </p:nvSpPr>
        <p:spPr/>
        <p:txBody>
          <a:bodyPr/>
          <a:lstStyle/>
          <a:p>
            <a:r>
              <a:rPr lang="zh-TW" altLang="en-US" b="1" dirty="0"/>
              <a:t>我的博士班成果</a:t>
            </a:r>
            <a:endParaRPr lang="en-US" b="1"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AF7600B-5098-498A-BC8B-99F1C7221702}"/>
                  </a:ext>
                </a:extLst>
              </p:cNvPr>
              <p:cNvSpPr>
                <a:spLocks noGrp="1"/>
              </p:cNvSpPr>
              <p:nvPr>
                <p:ph idx="1"/>
              </p:nvPr>
            </p:nvSpPr>
            <p:spPr>
              <a:xfrm>
                <a:off x="1097280" y="1845734"/>
                <a:ext cx="10789920" cy="4023360"/>
              </a:xfrm>
            </p:spPr>
            <p:txBody>
              <a:bodyPr/>
              <a:lstStyle/>
              <a:p>
                <a:r>
                  <a:rPr lang="zh-TW" altLang="en-US" dirty="0">
                    <a:latin typeface="Times New Roman" panose="02020603050405020304" pitchFamily="18" charset="0"/>
                    <a:cs typeface="Times New Roman" panose="02020603050405020304" pitchFamily="18" charset="0"/>
                  </a:rPr>
                  <a:t>理論成果</a:t>
                </a:r>
                <a:r>
                  <a:rPr lang="en-US" altLang="zh-TW" dirty="0">
                    <a:latin typeface="Times New Roman" panose="02020603050405020304" pitchFamily="18" charset="0"/>
                    <a:cs typeface="Times New Roman" panose="02020603050405020304" pitchFamily="18" charset="0"/>
                  </a:rPr>
                  <a:t>(Proposed Theorems)</a:t>
                </a:r>
              </a:p>
              <a:p>
                <a:pPr lvl="1"/>
                <a:r>
                  <a:rPr lang="en-US" dirty="0">
                    <a:latin typeface="Times New Roman" panose="02020603050405020304" pitchFamily="18" charset="0"/>
                    <a:cs typeface="Times New Roman" panose="02020603050405020304" pitchFamily="18" charset="0"/>
                  </a:rPr>
                  <a:t>Li, H.L., Huang, Y.H., &amp; Fang, S.-C. 2013. A logarithmic method for reducing binary variables and inequality constraints in solving task assignment problems. </a:t>
                </a:r>
                <a:r>
                  <a:rPr lang="en-US" i="1" dirty="0">
                    <a:solidFill>
                      <a:srgbClr val="FFFF00"/>
                    </a:solidFill>
                    <a:latin typeface="Times New Roman" panose="02020603050405020304" pitchFamily="18" charset="0"/>
                    <a:cs typeface="Times New Roman" panose="02020603050405020304" pitchFamily="18" charset="0"/>
                  </a:rPr>
                  <a:t>INFORMS Journal on Computing</a:t>
                </a:r>
                <a:r>
                  <a:rPr lang="en-US" dirty="0">
                    <a:latin typeface="Times New Roman" panose="02020603050405020304" pitchFamily="18" charset="0"/>
                    <a:cs typeface="Times New Roman" panose="02020603050405020304" pitchFamily="18" charset="0"/>
                  </a:rPr>
                  <a:t> 25(4), 643-653.</a:t>
                </a:r>
              </a:p>
              <a:p>
                <a:pPr lvl="1"/>
                <a:r>
                  <a:rPr lang="en-US" dirty="0">
                    <a:latin typeface="Times New Roman" panose="02020603050405020304" pitchFamily="18" charset="0"/>
                    <a:cs typeface="Times New Roman" panose="02020603050405020304" pitchFamily="18" charset="0"/>
                  </a:rPr>
                  <a:t>Li, H.L., Huang, Y.H., &amp; Fang, S.-C. 2017. Linear reformulation of polynomial discrete programming for fast computation. </a:t>
                </a:r>
                <a:r>
                  <a:rPr lang="en-US" i="1" dirty="0">
                    <a:solidFill>
                      <a:srgbClr val="FFFF00"/>
                    </a:solidFill>
                    <a:latin typeface="Times New Roman" panose="02020603050405020304" pitchFamily="18" charset="0"/>
                    <a:cs typeface="Times New Roman" panose="02020603050405020304" pitchFamily="18" charset="0"/>
                  </a:rPr>
                  <a:t>INFORMS Journal on Computing</a:t>
                </a:r>
                <a:r>
                  <a:rPr lang="en-US" dirty="0">
                    <a:latin typeface="Times New Roman" panose="02020603050405020304" pitchFamily="18" charset="0"/>
                    <a:cs typeface="Times New Roman" panose="02020603050405020304" pitchFamily="18" charset="0"/>
                  </a:rPr>
                  <a:t> 29(1), 108-122.</a:t>
                </a:r>
              </a:p>
              <a:p>
                <a:r>
                  <a:rPr lang="zh-TW" altLang="en-US" dirty="0">
                    <a:latin typeface="Times New Roman" panose="02020603050405020304" pitchFamily="18" charset="0"/>
                    <a:cs typeface="Times New Roman" panose="02020603050405020304" pitchFamily="18" charset="0"/>
                  </a:rPr>
                  <a:t>文章貢獻</a:t>
                </a:r>
                <a:r>
                  <a:rPr lang="en-US" altLang="zh-TW" dirty="0">
                    <a:latin typeface="Times New Roman" panose="02020603050405020304" pitchFamily="18" charset="0"/>
                    <a:cs typeface="Times New Roman" panose="02020603050405020304" pitchFamily="18" charset="0"/>
                  </a:rPr>
                  <a:t>(MILP model using reformulation technique)</a:t>
                </a:r>
                <a:r>
                  <a:rPr lang="zh-TW" altLang="en-US" dirty="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i="1">
                        <a:latin typeface="Cambria Math" panose="02040503050406030204" pitchFamily="18" charset="0"/>
                      </a:rPr>
                      <m:t>𝑁</m:t>
                    </m:r>
                  </m:oMath>
                </a14:m>
                <a:r>
                  <a:rPr lang="en-US" altLang="zh-TW" dirty="0">
                    <a:latin typeface="Times New Roman" panose="02020603050405020304" pitchFamily="18" charset="0"/>
                    <a:cs typeface="Times New Roman" panose="02020603050405020304" pitchFamily="18" charset="0"/>
                  </a:rPr>
                  <a:t> binary variables →</a:t>
                </a:r>
                <a:r>
                  <a:rPr lang="en-US" altLang="zh-TW" dirty="0">
                    <a:solidFill>
                      <a:srgbClr val="FFFF00"/>
                    </a:solidFill>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TW" i="1">
                            <a:solidFill>
                              <a:srgbClr val="FFFF00"/>
                            </a:solidFill>
                            <a:latin typeface="Cambria Math" panose="02040503050406030204" pitchFamily="18" charset="0"/>
                          </a:rPr>
                        </m:ctrlPr>
                      </m:dPr>
                      <m:e>
                        <m:sSub>
                          <m:sSubPr>
                            <m:ctrlPr>
                              <a:rPr lang="en-US" altLang="zh-TW" i="1">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𝐿𝑜𝑔</m:t>
                            </m:r>
                          </m:e>
                          <m:sub>
                            <m:r>
                              <a:rPr lang="en-US" altLang="zh-TW" i="1">
                                <a:solidFill>
                                  <a:srgbClr val="FFFF00"/>
                                </a:solidFill>
                                <a:latin typeface="Cambria Math" panose="02040503050406030204" pitchFamily="18" charset="0"/>
                              </a:rPr>
                              <m:t>2</m:t>
                            </m:r>
                          </m:sub>
                        </m:sSub>
                        <m:r>
                          <a:rPr lang="en-US" altLang="zh-TW" i="1">
                            <a:solidFill>
                              <a:srgbClr val="FFFF00"/>
                            </a:solidFill>
                            <a:latin typeface="Cambria Math" panose="02040503050406030204" pitchFamily="18" charset="0"/>
                          </a:rPr>
                          <m:t>𝑁</m:t>
                        </m:r>
                      </m:e>
                    </m:d>
                  </m:oMath>
                </a14:m>
                <a:r>
                  <a:rPr lang="en-US" altLang="zh-TW" dirty="0">
                    <a:solidFill>
                      <a:srgbClr val="FFFF00"/>
                    </a:solidFill>
                    <a:latin typeface="Times New Roman" panose="02020603050405020304" pitchFamily="18" charset="0"/>
                    <a:cs typeface="Times New Roman" panose="02020603050405020304" pitchFamily="18" charset="0"/>
                  </a:rPr>
                  <a:t> binary variables</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Using big-M Constraints (Inequality constraints) → </a:t>
                </a:r>
                <a:r>
                  <a:rPr lang="en-US" altLang="zh-TW" dirty="0">
                    <a:solidFill>
                      <a:srgbClr val="FFFF00"/>
                    </a:solidFill>
                    <a:latin typeface="Times New Roman" panose="02020603050405020304" pitchFamily="18" charset="0"/>
                    <a:cs typeface="Times New Roman" panose="02020603050405020304" pitchFamily="18" charset="0"/>
                  </a:rPr>
                  <a:t>A few number of equality constraints (big-M constraints)</a:t>
                </a:r>
              </a:p>
              <a:p>
                <a:endParaRPr 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CAF7600B-5098-498A-BC8B-99F1C7221702}"/>
                  </a:ext>
                </a:extLst>
              </p:cNvPr>
              <p:cNvSpPr>
                <a:spLocks noGrp="1" noRot="1" noChangeAspect="1" noMove="1" noResize="1" noEditPoints="1" noAdjustHandles="1" noChangeArrowheads="1" noChangeShapeType="1" noTextEdit="1"/>
              </p:cNvSpPr>
              <p:nvPr>
                <p:ph idx="1"/>
              </p:nvPr>
            </p:nvSpPr>
            <p:spPr>
              <a:xfrm>
                <a:off x="1097280" y="1845734"/>
                <a:ext cx="10789920" cy="4023360"/>
              </a:xfrm>
              <a:blipFill>
                <a:blip r:embed="rId2"/>
                <a:stretch>
                  <a:fillRect l="-565" t="-1667"/>
                </a:stretch>
              </a:blipFill>
            </p:spPr>
            <p:txBody>
              <a:bodyPr/>
              <a:lstStyle/>
              <a:p>
                <a:r>
                  <a:rPr lang="en-US">
                    <a:noFill/>
                  </a:rPr>
                  <a:t> </a:t>
                </a:r>
              </a:p>
            </p:txBody>
          </p:sp>
        </mc:Fallback>
      </mc:AlternateContent>
    </p:spTree>
    <p:extLst>
      <p:ext uri="{BB962C8B-B14F-4D97-AF65-F5344CB8AC3E}">
        <p14:creationId xmlns:p14="http://schemas.microsoft.com/office/powerpoint/2010/main" val="85040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2E0E12-747B-49E0-A021-1D5E85A40676}"/>
              </a:ext>
            </a:extLst>
          </p:cNvPr>
          <p:cNvSpPr>
            <a:spLocks noGrp="1"/>
          </p:cNvSpPr>
          <p:nvPr>
            <p:ph type="title"/>
          </p:nvPr>
        </p:nvSpPr>
        <p:spPr/>
        <p:txBody>
          <a:bodyPr/>
          <a:lstStyle/>
          <a:p>
            <a:r>
              <a:rPr lang="zh-TW" altLang="en-US" b="1" dirty="0"/>
              <a:t>我的研究核心</a:t>
            </a:r>
            <a:endParaRPr lang="en-US" b="1" dirty="0"/>
          </a:p>
        </p:txBody>
      </p:sp>
      <p:sp>
        <p:nvSpPr>
          <p:cNvPr id="3" name="內容版面配置區 2">
            <a:extLst>
              <a:ext uri="{FF2B5EF4-FFF2-40B4-BE49-F238E27FC236}">
                <a16:creationId xmlns:a16="http://schemas.microsoft.com/office/drawing/2014/main" id="{88EFB89E-34C9-479F-985E-0567B1A6539A}"/>
              </a:ext>
            </a:extLst>
          </p:cNvPr>
          <p:cNvSpPr>
            <a:spLocks noGrp="1"/>
          </p:cNvSpPr>
          <p:nvPr>
            <p:ph idx="1"/>
          </p:nvPr>
        </p:nvSpPr>
        <p:spPr>
          <a:xfrm>
            <a:off x="1097280" y="1845734"/>
            <a:ext cx="10058400" cy="4023360"/>
          </a:xfrm>
        </p:spPr>
        <p:txBody>
          <a:bodyPr/>
          <a:lstStyle/>
          <a:p>
            <a:r>
              <a:rPr lang="en-US" dirty="0">
                <a:latin typeface="Times New Roman" panose="02020603050405020304" pitchFamily="18" charset="0"/>
                <a:cs typeface="Times New Roman" panose="02020603050405020304" pitchFamily="18" charset="0"/>
              </a:rPr>
              <a:t>Reformulation Techniques</a:t>
            </a:r>
          </a:p>
          <a:p>
            <a:pPr lvl="2"/>
            <a:r>
              <a:rPr lang="en-US" sz="1800" dirty="0">
                <a:latin typeface="Times New Roman" panose="02020603050405020304" pitchFamily="18" charset="0"/>
                <a:cs typeface="Times New Roman" panose="02020603050405020304" pitchFamily="18" charset="0"/>
              </a:rPr>
              <a:t>Binary variables</a:t>
            </a:r>
          </a:p>
          <a:p>
            <a:pPr lvl="2"/>
            <a:r>
              <a:rPr lang="en-US" sz="1800" dirty="0">
                <a:latin typeface="Times New Roman" panose="02020603050405020304" pitchFamily="18" charset="0"/>
                <a:cs typeface="Times New Roman" panose="02020603050405020304" pitchFamily="18" charset="0"/>
              </a:rPr>
              <a:t>Integer variables</a:t>
            </a:r>
          </a:p>
          <a:p>
            <a:pPr lvl="2"/>
            <a:r>
              <a:rPr lang="en-US" sz="1800" dirty="0">
                <a:latin typeface="Times New Roman" panose="02020603050405020304" pitchFamily="18" charset="0"/>
                <a:cs typeface="Times New Roman" panose="02020603050405020304" pitchFamily="18" charset="0"/>
              </a:rPr>
              <a:t>Inequality constraints</a:t>
            </a:r>
          </a:p>
          <a:p>
            <a:pPr lvl="2"/>
            <a:r>
              <a:rPr lang="en-US" sz="1800" dirty="0">
                <a:latin typeface="Times New Roman" panose="02020603050405020304" pitchFamily="18" charset="0"/>
                <a:cs typeface="Times New Roman" panose="02020603050405020304" pitchFamily="18" charset="0"/>
              </a:rPr>
              <a:t>Big-M constraints</a:t>
            </a:r>
          </a:p>
          <a:p>
            <a:r>
              <a:rPr lang="en-US" dirty="0">
                <a:latin typeface="Times New Roman" panose="02020603050405020304" pitchFamily="18" charset="0"/>
                <a:cs typeface="Times New Roman" panose="02020603050405020304" pitchFamily="18" charset="0"/>
              </a:rPr>
              <a:t>Designed Algorithms</a:t>
            </a:r>
          </a:p>
          <a:p>
            <a:pPr lvl="1"/>
            <a:r>
              <a:rPr lang="en-US" dirty="0">
                <a:latin typeface="Times New Roman" panose="02020603050405020304" pitchFamily="18" charset="0"/>
                <a:cs typeface="Times New Roman" panose="02020603050405020304" pitchFamily="18" charset="0"/>
              </a:rPr>
              <a:t>Genetic Algorithm (GA)</a:t>
            </a:r>
          </a:p>
          <a:p>
            <a:pPr lvl="1"/>
            <a:r>
              <a:rPr lang="en-US" dirty="0">
                <a:latin typeface="Times New Roman" panose="02020603050405020304" pitchFamily="18" charset="0"/>
                <a:cs typeface="Times New Roman" panose="02020603050405020304" pitchFamily="18" charset="0"/>
              </a:rPr>
              <a:t>Random Neighbor Based Search Algorithm (RNBSA)</a:t>
            </a:r>
          </a:p>
          <a:p>
            <a:pPr lvl="1"/>
            <a:r>
              <a:rPr lang="en-US" dirty="0">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Ging</a:t>
            </a:r>
            <a:r>
              <a:rPr lang="en-US" dirty="0">
                <a:latin typeface="Times New Roman" panose="02020603050405020304" pitchFamily="18" charset="0"/>
                <a:cs typeface="Times New Roman" panose="02020603050405020304" pitchFamily="18" charset="0"/>
              </a:rPr>
              <a:t> Method (8×8)  ~^^ </a:t>
            </a:r>
          </a:p>
          <a:p>
            <a:pPr lvl="1"/>
            <a:endParaRPr lang="en-US" dirty="0"/>
          </a:p>
        </p:txBody>
      </p:sp>
    </p:spTree>
    <p:extLst>
      <p:ext uri="{BB962C8B-B14F-4D97-AF65-F5344CB8AC3E}">
        <p14:creationId xmlns:p14="http://schemas.microsoft.com/office/powerpoint/2010/main" val="50986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我的研究核心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dirty="0">
                    <a:solidFill>
                      <a:schemeClr val="tx1"/>
                    </a:solidFill>
                    <a:latin typeface="Times New Roman" panose="02020603050405020304" pitchFamily="18" charset="0"/>
                    <a:cs typeface="Times New Roman" panose="02020603050405020304" pitchFamily="18" charset="0"/>
                  </a:rPr>
                  <a:t>One of Reformulation Techniques</a:t>
                </a:r>
              </a:p>
              <a:p>
                <a:r>
                  <a:rPr lang="en-US" altLang="zh-TW" dirty="0">
                    <a:solidFill>
                      <a:schemeClr val="tx1"/>
                    </a:solidFill>
                    <a:latin typeface="Times New Roman" panose="02020603050405020304" pitchFamily="18" charset="0"/>
                    <a:cs typeface="Times New Roman" panose="02020603050405020304" pitchFamily="18" charset="0"/>
                  </a:rPr>
                  <a:t>Task Assignment Problem (</a:t>
                </a:r>
                <a:r>
                  <a:rPr lang="zh-TW" altLang="en-US" dirty="0">
                    <a:solidFill>
                      <a:schemeClr val="tx1"/>
                    </a:solidFill>
                    <a:latin typeface="Times New Roman" panose="02020603050405020304" pitchFamily="18" charset="0"/>
                    <a:cs typeface="Times New Roman" panose="02020603050405020304" pitchFamily="18" charset="0"/>
                  </a:rPr>
                  <a:t>舉例說明</a:t>
                </a:r>
                <a:r>
                  <a:rPr lang="en-US" altLang="zh-TW" dirty="0">
                    <a:solidFill>
                      <a:schemeClr val="tx1"/>
                    </a:solidFill>
                    <a:latin typeface="Times New Roman" panose="02020603050405020304" pitchFamily="18" charset="0"/>
                    <a:cs typeface="Times New Roman" panose="02020603050405020304" pitchFamily="18" charset="0"/>
                  </a:rPr>
                  <a:t>)</a:t>
                </a:r>
              </a:p>
              <a:p>
                <a:pPr lvl="1"/>
                <a14:m>
                  <m:oMath xmlns:m="http://schemas.openxmlformats.org/officeDocument/2006/math">
                    <m:r>
                      <a:rPr lang="zh-TW" altLang="en-US" b="0" i="1" dirty="0" smtClean="0">
                        <a:solidFill>
                          <a:srgbClr val="FFFF00"/>
                        </a:solidFill>
                        <a:latin typeface="Cambria Math" panose="02040503050406030204" pitchFamily="18" charset="0"/>
                        <a:ea typeface="Cambria Math" panose="02040503050406030204" pitchFamily="18" charset="0"/>
                      </a:rPr>
                      <m:t>問</m:t>
                    </m:r>
                  </m:oMath>
                </a14:m>
                <a:r>
                  <a:rPr lang="zh-TW" altLang="en-US" dirty="0">
                    <a:solidFill>
                      <a:srgbClr val="FFFF00"/>
                    </a:solidFill>
                    <a:latin typeface="Times New Roman" panose="02020603050405020304" pitchFamily="18" charset="0"/>
                    <a:cs typeface="Times New Roman" panose="02020603050405020304" pitchFamily="18" charset="0"/>
                  </a:rPr>
                  <a:t>題簡化</a:t>
                </a:r>
                <a:r>
                  <a:rPr lang="en-US" altLang="zh-TW" dirty="0">
                    <a:solidFill>
                      <a:srgbClr val="FFFF00"/>
                    </a:solidFill>
                    <a:latin typeface="Times New Roman" panose="02020603050405020304" pitchFamily="18" charset="0"/>
                    <a:cs typeface="Times New Roman" panose="02020603050405020304" pitchFamily="18" charset="0"/>
                  </a:rPr>
                  <a:t>(</a:t>
                </a:r>
                <a:r>
                  <a:rPr lang="zh-TW" altLang="en-US" dirty="0">
                    <a:solidFill>
                      <a:srgbClr val="FFFF00"/>
                    </a:solidFill>
                    <a:latin typeface="Times New Roman" panose="02020603050405020304" pitchFamily="18" charset="0"/>
                    <a:cs typeface="Times New Roman" panose="02020603050405020304" pitchFamily="18" charset="0"/>
                  </a:rPr>
                  <a:t>一維</a:t>
                </a:r>
                <a:r>
                  <a:rPr lang="en-US" altLang="zh-TW" dirty="0">
                    <a:solidFill>
                      <a:srgbClr val="FFFF00"/>
                    </a:solidFill>
                    <a:latin typeface="Times New Roman" panose="02020603050405020304" pitchFamily="18" charset="0"/>
                    <a:cs typeface="Times New Roman" panose="02020603050405020304" pitchFamily="18" charset="0"/>
                  </a:rPr>
                  <a:t>)</a:t>
                </a:r>
                <a:r>
                  <a:rPr lang="zh-TW" altLang="en-US" dirty="0">
                    <a:solidFill>
                      <a:srgbClr val="FFFF00"/>
                    </a:solidFill>
                    <a:latin typeface="Times New Roman" panose="02020603050405020304" pitchFamily="18" charset="0"/>
                    <a:cs typeface="Times New Roman" panose="02020603050405020304" pitchFamily="18" charset="0"/>
                  </a:rPr>
                  <a:t>說明</a:t>
                </a:r>
                <a:endParaRPr lang="en-US" altLang="zh-TW" dirty="0">
                  <a:solidFill>
                    <a:srgbClr val="FFFF00"/>
                  </a:solidFill>
                  <a:latin typeface="Times New Roman" panose="02020603050405020304" pitchFamily="18" charset="0"/>
                  <a:cs typeface="Times New Roman" panose="02020603050405020304" pitchFamily="18" charset="0"/>
                </a:endParaRPr>
              </a:p>
              <a:p>
                <a:pPr lvl="1"/>
                <a14:m>
                  <m:oMath xmlns:m="http://schemas.openxmlformats.org/officeDocument/2006/math">
                    <m:sSup>
                      <m:sSupPr>
                        <m:ctrlPr>
                          <a:rPr lang="en-US" altLang="zh-TW" b="1" i="1" dirty="0" smtClean="0">
                            <a:solidFill>
                              <a:schemeClr val="tx1"/>
                            </a:solidFill>
                            <a:latin typeface="Cambria Math" panose="02040503050406030204" pitchFamily="18" charset="0"/>
                            <a:cs typeface="Times New Roman" panose="02020603050405020304" pitchFamily="18" charset="0"/>
                          </a:rPr>
                        </m:ctrlPr>
                      </m:sSupPr>
                      <m:e>
                        <m:r>
                          <a:rPr lang="en-US" altLang="zh-TW" b="1" i="1" dirty="0" smtClean="0">
                            <a:solidFill>
                              <a:schemeClr val="tx1"/>
                            </a:solidFill>
                            <a:latin typeface="Cambria Math" panose="02040503050406030204" pitchFamily="18" charset="0"/>
                            <a:cs typeface="Times New Roman" panose="02020603050405020304" pitchFamily="18" charset="0"/>
                          </a:rPr>
                          <m:t>𝒊</m:t>
                        </m:r>
                      </m:e>
                      <m:sup>
                        <m:r>
                          <a:rPr lang="en-US" altLang="zh-TW" b="1" i="1" dirty="0">
                            <a:solidFill>
                              <a:schemeClr val="tx1"/>
                            </a:solidFill>
                            <a:latin typeface="Cambria Math" panose="02040503050406030204" pitchFamily="18" charset="0"/>
                            <a:cs typeface="Times New Roman" panose="02020603050405020304" pitchFamily="18" charset="0"/>
                          </a:rPr>
                          <m:t>′</m:t>
                        </m:r>
                      </m:sup>
                    </m:sSup>
                    <m:r>
                      <a:rPr lang="en-US" altLang="zh-TW"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TW"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TW"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3C348C6-D343-42BF-8D96-60ED1B8FA0BB}" type="slidenum">
              <a:rPr lang="zh-TW" altLang="en-US" smtClean="0"/>
              <a:pPr>
                <a:defRPr/>
              </a:pPr>
              <a:t>17</a:t>
            </a:fld>
            <a:endParaRPr lang="en-US" altLang="zh-TW"/>
          </a:p>
        </p:txBody>
      </p:sp>
      <p:sp>
        <p:nvSpPr>
          <p:cNvPr id="6" name="Oval 5"/>
          <p:cNvSpPr/>
          <p:nvPr/>
        </p:nvSpPr>
        <p:spPr>
          <a:xfrm>
            <a:off x="3868687" y="2931008"/>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1</a:t>
            </a:r>
            <a:endParaRPr lang="zh-TW" altLang="en-US" dirty="0">
              <a:solidFill>
                <a:schemeClr val="bg1">
                  <a:lumMod val="95000"/>
                  <a:lumOff val="5000"/>
                </a:schemeClr>
              </a:solidFill>
            </a:endParaRPr>
          </a:p>
        </p:txBody>
      </p:sp>
      <p:sp>
        <p:nvSpPr>
          <p:cNvPr id="7" name="Oval 6"/>
          <p:cNvSpPr/>
          <p:nvPr/>
        </p:nvSpPr>
        <p:spPr>
          <a:xfrm>
            <a:off x="5414391" y="2931008"/>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2</a:t>
            </a:r>
            <a:endParaRPr lang="zh-TW" altLang="en-US" dirty="0">
              <a:solidFill>
                <a:schemeClr val="bg1">
                  <a:lumMod val="95000"/>
                  <a:lumOff val="5000"/>
                </a:schemeClr>
              </a:solidFill>
            </a:endParaRPr>
          </a:p>
        </p:txBody>
      </p:sp>
      <p:sp>
        <p:nvSpPr>
          <p:cNvPr id="8" name="Oval 7"/>
          <p:cNvSpPr/>
          <p:nvPr/>
        </p:nvSpPr>
        <p:spPr>
          <a:xfrm>
            <a:off x="6960095" y="2920780"/>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3</a:t>
            </a:r>
            <a:endParaRPr lang="zh-TW" altLang="en-US" dirty="0">
              <a:solidFill>
                <a:schemeClr val="bg1">
                  <a:lumMod val="95000"/>
                  <a:lumOff val="5000"/>
                </a:schemeClr>
              </a:solidFill>
            </a:endParaRPr>
          </a:p>
        </p:txBody>
      </p:sp>
      <p:sp>
        <p:nvSpPr>
          <p:cNvPr id="9" name="Oval 8"/>
          <p:cNvSpPr/>
          <p:nvPr/>
        </p:nvSpPr>
        <p:spPr>
          <a:xfrm>
            <a:off x="3868687" y="4788309"/>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4</a:t>
            </a:r>
            <a:endParaRPr lang="zh-TW" altLang="en-US" dirty="0">
              <a:solidFill>
                <a:schemeClr val="bg1">
                  <a:lumMod val="95000"/>
                  <a:lumOff val="5000"/>
                </a:schemeClr>
              </a:solidFill>
            </a:endParaRPr>
          </a:p>
        </p:txBody>
      </p:sp>
      <p:sp>
        <p:nvSpPr>
          <p:cNvPr id="10" name="Oval 9"/>
          <p:cNvSpPr/>
          <p:nvPr/>
        </p:nvSpPr>
        <p:spPr>
          <a:xfrm>
            <a:off x="5414391" y="4808678"/>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a:t>
            </a:r>
            <a:endParaRPr lang="zh-TW" altLang="en-US" dirty="0">
              <a:solidFill>
                <a:schemeClr val="bg1">
                  <a:lumMod val="95000"/>
                  <a:lumOff val="5000"/>
                </a:schemeClr>
              </a:solidFill>
            </a:endParaRPr>
          </a:p>
        </p:txBody>
      </p:sp>
      <p:sp>
        <p:nvSpPr>
          <p:cNvPr id="11" name="Oval 10"/>
          <p:cNvSpPr/>
          <p:nvPr/>
        </p:nvSpPr>
        <p:spPr>
          <a:xfrm>
            <a:off x="6960095" y="4808678"/>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schemeClr val="bg1">
                    <a:lumMod val="95000"/>
                    <a:lumOff val="5000"/>
                  </a:schemeClr>
                </a:solidFill>
              </a:rPr>
              <a:t>Task </a:t>
            </a:r>
            <a:r>
              <a:rPr lang="en-US" altLang="zh-TW" i="1" dirty="0">
                <a:solidFill>
                  <a:schemeClr val="bg1">
                    <a:lumMod val="95000"/>
                    <a:lumOff val="5000"/>
                  </a:schemeClr>
                </a:solidFill>
              </a:rPr>
              <a:t>n</a:t>
            </a:r>
            <a:endParaRPr lang="zh-TW" altLang="en-US" i="1" dirty="0">
              <a:solidFill>
                <a:schemeClr val="bg1">
                  <a:lumMod val="95000"/>
                  <a:lumOff val="5000"/>
                </a:schemeClr>
              </a:solidFill>
            </a:endParaRPr>
          </a:p>
        </p:txBody>
      </p:sp>
      <mc:AlternateContent xmlns:mc="http://schemas.openxmlformats.org/markup-compatibility/2006" xmlns:a14="http://schemas.microsoft.com/office/drawing/2010/main">
        <mc:Choice Requires="a14">
          <p:sp>
            <p:nvSpPr>
              <p:cNvPr id="12" name="Oval 11"/>
              <p:cNvSpPr/>
              <p:nvPr/>
            </p:nvSpPr>
            <p:spPr>
              <a:xfrm>
                <a:off x="5467163" y="3811731"/>
                <a:ext cx="1779055" cy="6421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b="1" dirty="0">
                    <a:solidFill>
                      <a:srgbClr val="FF0000"/>
                    </a:solidFill>
                  </a:rPr>
                  <a:t>Task </a:t>
                </a:r>
                <a14:m>
                  <m:oMath xmlns:m="http://schemas.openxmlformats.org/officeDocument/2006/math">
                    <m:sSup>
                      <m:sSupPr>
                        <m:ctrlPr>
                          <a:rPr lang="en-US" altLang="zh-TW" b="1" i="1" dirty="0">
                            <a:solidFill>
                              <a:srgbClr val="FF0000"/>
                            </a:solidFill>
                            <a:latin typeface="Cambria Math" panose="02040503050406030204" pitchFamily="18" charset="0"/>
                            <a:cs typeface="Times New Roman" panose="02020603050405020304" pitchFamily="18" charset="0"/>
                          </a:rPr>
                        </m:ctrlPr>
                      </m:sSupPr>
                      <m:e>
                        <m:r>
                          <a:rPr lang="en-US" altLang="zh-TW" b="1" i="1" dirty="0" smtClean="0">
                            <a:solidFill>
                              <a:srgbClr val="FF0000"/>
                            </a:solidFill>
                            <a:latin typeface="Cambria Math" panose="02040503050406030204" pitchFamily="18" charset="0"/>
                            <a:cs typeface="Times New Roman" panose="02020603050405020304" pitchFamily="18" charset="0"/>
                          </a:rPr>
                          <m:t>𝒊</m:t>
                        </m:r>
                      </m:e>
                      <m:sup>
                        <m:r>
                          <a:rPr lang="en-US" altLang="zh-TW" b="1" i="1" dirty="0">
                            <a:solidFill>
                              <a:srgbClr val="FF0000"/>
                            </a:solidFill>
                            <a:latin typeface="Cambria Math" panose="02040503050406030204" pitchFamily="18" charset="0"/>
                            <a:cs typeface="Times New Roman" panose="02020603050405020304" pitchFamily="18" charset="0"/>
                          </a:rPr>
                          <m:t>′</m:t>
                        </m:r>
                      </m:sup>
                    </m:sSup>
                  </m:oMath>
                </a14:m>
                <a:endParaRPr lang="zh-TW" altLang="en-US" b="1"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 name="Oval 11"/>
              <p:cNvSpPr>
                <a:spLocks noRot="1" noChangeAspect="1" noMove="1" noResize="1" noEditPoints="1" noAdjustHandles="1" noChangeArrowheads="1" noChangeShapeType="1" noTextEdit="1"/>
              </p:cNvSpPr>
              <p:nvPr/>
            </p:nvSpPr>
            <p:spPr>
              <a:xfrm>
                <a:off x="5467163" y="3811731"/>
                <a:ext cx="1779055" cy="642149"/>
              </a:xfrm>
              <a:prstGeom prst="ellipse">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22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Reformulation Technique</a:t>
            </a:r>
            <a:endParaRPr lang="zh-TW" altLang="en-US" b="1" dirty="0">
              <a:latin typeface="Times New Roman" panose="02020603050405020304" pitchFamily="18" charset="0"/>
              <a:cs typeface="Times New Roman" panose="02020603050405020304" pitchFamily="18" charset="0"/>
            </a:endParaRPr>
          </a:p>
        </p:txBody>
      </p:sp>
      <p:sp>
        <p:nvSpPr>
          <p:cNvPr id="10244" name="Slide Number Placeholder 4"/>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a:spcBef>
                <a:spcPct val="0"/>
              </a:spcBef>
              <a:buClrTx/>
              <a:buSzTx/>
              <a:buFontTx/>
              <a:buNone/>
            </a:pPr>
            <a:fld id="{34C0BA6F-A95B-41DA-826F-D55A842B0068}" type="slidenum">
              <a:rPr kumimoji="0" lang="zh-TW" altLang="en-US" sz="1400"/>
              <a:pPr>
                <a:spcBef>
                  <a:spcPct val="0"/>
                </a:spcBef>
                <a:buClrTx/>
                <a:buSzTx/>
                <a:buFontTx/>
                <a:buNone/>
              </a:pPr>
              <a:t>18</a:t>
            </a:fld>
            <a:endParaRPr kumimoji="0" lang="en-US" altLang="zh-TW" sz="140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93CB956-9E4C-441D-848A-3F150D6EFAFE}"/>
                  </a:ext>
                </a:extLst>
              </p:cNvPr>
              <p:cNvSpPr>
                <a:spLocks noGrp="1"/>
              </p:cNvSpPr>
              <p:nvPr>
                <p:ph idx="1"/>
              </p:nvPr>
            </p:nvSpPr>
            <p:spPr/>
            <p:txBody>
              <a:bodyPr/>
              <a:lstStyle/>
              <a:p>
                <a:r>
                  <a:rPr lang="zh-TW" altLang="en-US" dirty="0">
                    <a:latin typeface="Times New Roman" panose="02020603050405020304" pitchFamily="18" charset="0"/>
                    <a:cs typeface="Times New Roman" panose="02020603050405020304" pitchFamily="18" charset="0"/>
                  </a:rPr>
                  <a:t>原表示式</a:t>
                </a:r>
                <a:r>
                  <a:rPr lang="en-US" altLang="zh-TW" dirty="0">
                    <a:latin typeface="Times New Roman" panose="02020603050405020304" pitchFamily="18" charset="0"/>
                    <a:cs typeface="Times New Roman" panose="02020603050405020304" pitchFamily="18" charset="0"/>
                  </a:rPr>
                  <a:t>(Binary vector &amp; Cardinality Constraint)</a:t>
                </a:r>
              </a:p>
              <a:p>
                <a:pPr lvl="1"/>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b="0" dirty="0">
                  <a:latin typeface="Times New Roman" panose="02020603050405020304" pitchFamily="18" charset="0"/>
                  <a:cs typeface="Times New Roman" panose="02020603050405020304" pitchFamily="18" charset="0"/>
                </a:endParaRPr>
              </a:p>
              <a:p>
                <a:pPr lvl="1"/>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=1</m:t>
                    </m:r>
                  </m:oMath>
                </a14:m>
                <a:r>
                  <a:rPr lang="en-US" dirty="0">
                    <a:latin typeface="Times New Roman" panose="02020603050405020304" pitchFamily="18" charset="0"/>
                    <a:cs typeface="Times New Roman" panose="02020603050405020304" pitchFamily="18" charset="0"/>
                  </a:rPr>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zh-TW" altLang="en-US" dirty="0">
                    <a:latin typeface="Times New Roman" panose="02020603050405020304" pitchFamily="18" charset="0"/>
                    <a:cs typeface="Times New Roman" panose="02020603050405020304" pitchFamily="18" charset="0"/>
                  </a:rPr>
                  <a:t>目的</a:t>
                </a:r>
                <a:endParaRPr lang="en-US" dirty="0">
                  <a:latin typeface="Times New Roman" panose="02020603050405020304" pitchFamily="18" charset="0"/>
                  <a:cs typeface="Times New Roman" panose="02020603050405020304" pitchFamily="18" charset="0"/>
                </a:endParaRPr>
              </a:p>
              <a:p>
                <a:pPr lvl="1"/>
                <a14:m>
                  <m:oMath xmlns:m="http://schemas.openxmlformats.org/officeDocument/2006/math">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=1</m:t>
                        </m:r>
                      </m:e>
                    </m:nary>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𝑥</m:t>
                        </m:r>
                      </m:e>
                      <m:sub>
                        <m:r>
                          <a:rPr lang="en-US" altLang="zh-TW" i="1">
                            <a:solidFill>
                              <a:srgbClr val="FFFF00"/>
                            </a:solidFill>
                            <a:latin typeface="Cambria Math" panose="02040503050406030204" pitchFamily="18" charset="0"/>
                          </a:rPr>
                          <m:t>𝑖</m:t>
                        </m:r>
                      </m:sub>
                    </m:sSub>
                    <m:r>
                      <a:rPr lang="en-US" altLang="zh-TW" i="1">
                        <a:solidFill>
                          <a:srgbClr val="FFFF00"/>
                        </a:solidFill>
                        <a:latin typeface="Cambria Math" panose="02040503050406030204" pitchFamily="18" charset="0"/>
                        <a:ea typeface="Cambria Math" panose="02040503050406030204" pitchFamily="18" charset="0"/>
                      </a:rPr>
                      <m:t>≥0,</m:t>
                    </m:r>
                  </m:oMath>
                </a14:m>
                <a:endParaRPr lang="en-US" altLang="zh-TW" dirty="0">
                  <a:solidFill>
                    <a:srgbClr val="FFFF00"/>
                  </a:solidFill>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D93CB956-9E4C-441D-848A-3F150D6EFAFE}"/>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Tree>
    <p:extLst>
      <p:ext uri="{BB962C8B-B14F-4D97-AF65-F5344CB8AC3E}">
        <p14:creationId xmlns:p14="http://schemas.microsoft.com/office/powerpoint/2010/main" val="2842913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390D64-A6C8-4CD8-BB20-44FA5810D77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Reformulation Technique</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44052DC-FC3D-4ED2-AB7F-7DC92C9F3C9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By observing small-scale size </a:t>
                </a:r>
              </a:p>
              <a:p>
                <a:pPr lvl="1"/>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=4</m:t>
                    </m:r>
                  </m:oMath>
                </a14:m>
                <a:endParaRPr lang="en-US" dirty="0">
                  <a:latin typeface="Times New Roman" panose="02020603050405020304" pitchFamily="18" charset="0"/>
                  <a:cs typeface="Times New Roman" panose="02020603050405020304" pitchFamily="18" charset="0"/>
                </a:endParaRPr>
              </a:p>
              <a:p>
                <a:pPr lvl="1"/>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4</m:t>
                        </m:r>
                      </m:e>
                    </m:d>
                  </m:oMath>
                </a14:m>
                <a:r>
                  <a:rPr lang="en-US" dirty="0">
                    <a:latin typeface="Times New Roman" panose="02020603050405020304" pitchFamily="18" charset="0"/>
                    <a:cs typeface="Times New Roman" panose="02020603050405020304" pitchFamily="18" charset="0"/>
                  </a:rPr>
                  <a:t>=2</a:t>
                </a:r>
              </a:p>
              <a:p>
                <a:r>
                  <a:rPr lang="en-US" dirty="0">
                    <a:latin typeface="Times New Roman" panose="02020603050405020304" pitchFamily="18" charset="0"/>
                    <a:cs typeface="Times New Roman" panose="02020603050405020304" pitchFamily="18" charset="0"/>
                  </a:rPr>
                  <a:t>Summary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𝐽</m:t>
                        </m:r>
                      </m:e>
                      <m:sub>
                        <m:r>
                          <a:rPr lang="en-US" i="1" dirty="0">
                            <a:latin typeface="Cambria Math" panose="02040503050406030204" pitchFamily="18" charset="0"/>
                          </a:rPr>
                          <m:t>𝑤</m:t>
                        </m:r>
                      </m:sub>
                    </m:sSub>
                  </m:oMath>
                </a14:m>
                <a:r>
                  <a:rPr lang="en-US" dirty="0">
                    <a:latin typeface="Times New Roman" panose="02020603050405020304" pitchFamily="18" charset="0"/>
                    <a:cs typeface="Times New Roman" panose="02020603050405020304" pitchFamily="18" charset="0"/>
                  </a:rPr>
                  <a:t> for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=1,2)</m:t>
                    </m:r>
                  </m:oMath>
                </a14:m>
                <a:endParaRPr lang="en-US"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3,4</m:t>
                        </m:r>
                      </m:e>
                    </m:d>
                  </m:oMath>
                </a14:m>
                <a:endParaRPr lang="en-US" b="0"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2</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,4</m:t>
                        </m:r>
                      </m:e>
                    </m:d>
                  </m:oMath>
                </a14:m>
                <a:endParaRPr lang="en-US" dirty="0">
                  <a:latin typeface="Times New Roman" panose="02020603050405020304" pitchFamily="18" charset="0"/>
                  <a:cs typeface="Times New Roman" panose="02020603050405020304" pitchFamily="18" charset="0"/>
                </a:endParaRPr>
              </a:p>
              <a:p>
                <a:pPr lvl="1"/>
                <a:endParaRPr lang="en-US" dirty="0"/>
              </a:p>
              <a:p>
                <a:endParaRPr lang="en-US" dirty="0"/>
              </a:p>
            </p:txBody>
          </p:sp>
        </mc:Choice>
        <mc:Fallback xmlns="">
          <p:sp>
            <p:nvSpPr>
              <p:cNvPr id="3" name="內容版面配置區 2">
                <a:extLst>
                  <a:ext uri="{FF2B5EF4-FFF2-40B4-BE49-F238E27FC236}">
                    <a16:creationId xmlns:a16="http://schemas.microsoft.com/office/drawing/2014/main" id="{344052DC-FC3D-4ED2-AB7F-7DC92C9F3C9C}"/>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A2632EE-7CC4-4921-AD37-9A6874597C44}"/>
                  </a:ext>
                </a:extLst>
              </p:cNvPr>
              <p:cNvGraphicFramePr>
                <a:graphicFrameLocks noGrp="1"/>
              </p:cNvGraphicFramePr>
              <p:nvPr>
                <p:extLst>
                  <p:ext uri="{D42A27DB-BD31-4B8C-83A1-F6EECF244321}">
                    <p14:modId xmlns:p14="http://schemas.microsoft.com/office/powerpoint/2010/main" val="1110898387"/>
                  </p:ext>
                </p:extLst>
              </p:nvPr>
            </p:nvGraphicFramePr>
            <p:xfrm>
              <a:off x="4865942" y="2473909"/>
              <a:ext cx="6096000" cy="265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21626726"/>
                        </a:ext>
                      </a:extLst>
                    </a:gridCol>
                    <a:gridCol w="2032000">
                      <a:extLst>
                        <a:ext uri="{9D8B030D-6E8A-4147-A177-3AD203B41FA5}">
                          <a16:colId xmlns:a16="http://schemas.microsoft.com/office/drawing/2014/main" val="2862103071"/>
                        </a:ext>
                      </a:extLst>
                    </a:gridCol>
                    <a:gridCol w="2032000">
                      <a:extLst>
                        <a:ext uri="{9D8B030D-6E8A-4147-A177-3AD203B41FA5}">
                          <a16:colId xmlns:a16="http://schemas.microsoft.com/office/drawing/2014/main" val="4241498513"/>
                        </a:ext>
                      </a:extLst>
                    </a:gridCol>
                  </a:tblGrid>
                  <a:tr h="370840">
                    <a:tc>
                      <a:txBody>
                        <a:bodyPr/>
                        <a:lstStyle/>
                        <a:p>
                          <a:pPr algn="r"/>
                          <a:r>
                            <a:rPr lang="en-US" sz="2400" i="1" dirty="0">
                              <a:solidFill>
                                <a:schemeClr val="bg1"/>
                              </a:solidFill>
                              <a:latin typeface="Cambria Math" panose="02040503050406030204" pitchFamily="18" charset="0"/>
                            </a:rPr>
                            <a:t>w</a:t>
                          </a:r>
                        </a:p>
                        <a:p>
                          <a:pPr/>
                          <a14:m>
                            <m:oMathPara xmlns:m="http://schemas.openxmlformats.org/officeDocument/2006/math">
                              <m:oMathParaPr>
                                <m:jc m:val="left"/>
                              </m:oMathParaPr>
                              <m:oMath xmlns:m="http://schemas.openxmlformats.org/officeDocument/2006/math">
                                <m:r>
                                  <a:rPr lang="en-US" sz="2400" i="1" dirty="0" smtClean="0">
                                    <a:solidFill>
                                      <a:srgbClr val="7030A0"/>
                                    </a:solidFill>
                                    <a:latin typeface="Cambria Math" panose="02040503050406030204" pitchFamily="18" charset="0"/>
                                  </a:rPr>
                                  <m:t>𝑖</m:t>
                                </m:r>
                              </m:oMath>
                            </m:oMathPara>
                          </a14:m>
                          <a:endParaRPr lang="en-US" sz="2400" dirty="0">
                            <a:solidFill>
                              <a:srgbClr val="7030A0"/>
                            </a:solidFill>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sz="2400" dirty="0">
                              <a:solidFill>
                                <a:schemeClr val="bg1"/>
                              </a:solidFill>
                            </a:rPr>
                            <a:t>1</a:t>
                          </a:r>
                        </a:p>
                      </a:txBody>
                      <a:tcPr anchor="ctr"/>
                    </a:tc>
                    <a:tc>
                      <a:txBody>
                        <a:bodyPr/>
                        <a:lstStyle/>
                        <a:p>
                          <a:pPr algn="ctr"/>
                          <a:r>
                            <a:rPr lang="en-US" sz="2400" dirty="0">
                              <a:solidFill>
                                <a:schemeClr val="bg1"/>
                              </a:solidFill>
                            </a:rPr>
                            <a:t>2</a:t>
                          </a:r>
                        </a:p>
                      </a:txBody>
                      <a:tcPr anchor="ctr"/>
                    </a:tc>
                    <a:extLst>
                      <a:ext uri="{0D108BD9-81ED-4DB2-BD59-A6C34878D82A}">
                        <a16:rowId xmlns:a16="http://schemas.microsoft.com/office/drawing/2014/main" val="3234701397"/>
                      </a:ext>
                    </a:extLst>
                  </a:tr>
                  <a:tr h="370840">
                    <a:tc>
                      <a:txBody>
                        <a:bodyPr/>
                        <a:lstStyle/>
                        <a:p>
                          <a:pPr algn="ctr"/>
                          <a:r>
                            <a:rPr lang="en-US" sz="2400" dirty="0">
                              <a:solidFill>
                                <a:srgbClr val="7030A0"/>
                              </a:solidFill>
                            </a:rPr>
                            <a:t>1</a:t>
                          </a:r>
                        </a:p>
                      </a:txBody>
                      <a:tcPr/>
                    </a:tc>
                    <a:tc>
                      <a:txBody>
                        <a:bodyPr/>
                        <a:lstStyle/>
                        <a:p>
                          <a:pPr algn="ctr"/>
                          <a:r>
                            <a:rPr lang="en-US" dirty="0">
                              <a:solidFill>
                                <a:srgbClr val="FF0000"/>
                              </a:solidFill>
                            </a:rPr>
                            <a:t>0</a:t>
                          </a:r>
                        </a:p>
                      </a:txBody>
                      <a:tcPr/>
                    </a:tc>
                    <a:tc>
                      <a:txBody>
                        <a:bodyPr/>
                        <a:lstStyle/>
                        <a:p>
                          <a:pPr algn="ctr"/>
                          <a:r>
                            <a:rPr lang="en-US" dirty="0">
                              <a:solidFill>
                                <a:srgbClr val="FF0000"/>
                              </a:solidFill>
                            </a:rPr>
                            <a:t>0</a:t>
                          </a:r>
                        </a:p>
                      </a:txBody>
                      <a:tcPr/>
                    </a:tc>
                    <a:extLst>
                      <a:ext uri="{0D108BD9-81ED-4DB2-BD59-A6C34878D82A}">
                        <a16:rowId xmlns:a16="http://schemas.microsoft.com/office/drawing/2014/main" val="3243340101"/>
                      </a:ext>
                    </a:extLst>
                  </a:tr>
                  <a:tr h="370840">
                    <a:tc>
                      <a:txBody>
                        <a:bodyPr/>
                        <a:lstStyle/>
                        <a:p>
                          <a:pPr algn="ctr"/>
                          <a:r>
                            <a:rPr lang="en-US" sz="2400" dirty="0">
                              <a:solidFill>
                                <a:srgbClr val="7030A0"/>
                              </a:solidFill>
                            </a:rPr>
                            <a:t>2</a:t>
                          </a:r>
                        </a:p>
                      </a:txBody>
                      <a:tcPr/>
                    </a:tc>
                    <a:tc>
                      <a:txBody>
                        <a:bodyPr/>
                        <a:lstStyle/>
                        <a:p>
                          <a:pPr algn="ctr"/>
                          <a:r>
                            <a:rPr lang="en-US" dirty="0">
                              <a:solidFill>
                                <a:srgbClr val="FF0000"/>
                              </a:solidFill>
                            </a:rPr>
                            <a:t>0</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165834370"/>
                      </a:ext>
                    </a:extLst>
                  </a:tr>
                  <a:tr h="370840">
                    <a:tc>
                      <a:txBody>
                        <a:bodyPr/>
                        <a:lstStyle/>
                        <a:p>
                          <a:pPr algn="ctr"/>
                          <a:r>
                            <a:rPr lang="en-US" sz="2400" dirty="0">
                              <a:solidFill>
                                <a:srgbClr val="7030A0"/>
                              </a:solidFill>
                            </a:rPr>
                            <a:t>3</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0</a:t>
                          </a:r>
                        </a:p>
                      </a:txBody>
                      <a:tcPr/>
                    </a:tc>
                    <a:extLst>
                      <a:ext uri="{0D108BD9-81ED-4DB2-BD59-A6C34878D82A}">
                        <a16:rowId xmlns:a16="http://schemas.microsoft.com/office/drawing/2014/main" val="1490546771"/>
                      </a:ext>
                    </a:extLst>
                  </a:tr>
                  <a:tr h="370840">
                    <a:tc>
                      <a:txBody>
                        <a:bodyPr/>
                        <a:lstStyle/>
                        <a:p>
                          <a:pPr algn="ctr"/>
                          <a:r>
                            <a:rPr lang="en-US" sz="2400" dirty="0">
                              <a:solidFill>
                                <a:srgbClr val="7030A0"/>
                              </a:solidFill>
                            </a:rPr>
                            <a:t>4</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797275695"/>
                      </a:ext>
                    </a:extLst>
                  </a:tr>
                </a:tbl>
              </a:graphicData>
            </a:graphic>
          </p:graphicFrame>
        </mc:Choice>
        <mc:Fallback xmlns="">
          <p:graphicFrame>
            <p:nvGraphicFramePr>
              <p:cNvPr id="4" name="表格 3">
                <a:extLst>
                  <a:ext uri="{FF2B5EF4-FFF2-40B4-BE49-F238E27FC236}">
                    <a16:creationId xmlns:a16="http://schemas.microsoft.com/office/drawing/2014/main" id="{1A2632EE-7CC4-4921-AD37-9A6874597C44}"/>
                  </a:ext>
                </a:extLst>
              </p:cNvPr>
              <p:cNvGraphicFramePr>
                <a:graphicFrameLocks noGrp="1"/>
              </p:cNvGraphicFramePr>
              <p:nvPr>
                <p:extLst>
                  <p:ext uri="{D42A27DB-BD31-4B8C-83A1-F6EECF244321}">
                    <p14:modId xmlns:p14="http://schemas.microsoft.com/office/powerpoint/2010/main" val="1110898387"/>
                  </p:ext>
                </p:extLst>
              </p:nvPr>
            </p:nvGraphicFramePr>
            <p:xfrm>
              <a:off x="4865942" y="2473909"/>
              <a:ext cx="6096000" cy="265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21626726"/>
                        </a:ext>
                      </a:extLst>
                    </a:gridCol>
                    <a:gridCol w="2032000">
                      <a:extLst>
                        <a:ext uri="{9D8B030D-6E8A-4147-A177-3AD203B41FA5}">
                          <a16:colId xmlns:a16="http://schemas.microsoft.com/office/drawing/2014/main" val="2862103071"/>
                        </a:ext>
                      </a:extLst>
                    </a:gridCol>
                    <a:gridCol w="2032000">
                      <a:extLst>
                        <a:ext uri="{9D8B030D-6E8A-4147-A177-3AD203B41FA5}">
                          <a16:colId xmlns:a16="http://schemas.microsoft.com/office/drawing/2014/main" val="4241498513"/>
                        </a:ext>
                      </a:extLst>
                    </a:gridCol>
                  </a:tblGrid>
                  <a:tr h="822960">
                    <a:tc>
                      <a:txBody>
                        <a:bodyPr/>
                        <a:lstStyle/>
                        <a:p>
                          <a:endParaRPr lang="en-US"/>
                        </a:p>
                      </a:txBody>
                      <a:tcPr>
                        <a:lnTlToBr w="12700" cap="flat" cmpd="sng" algn="ctr">
                          <a:solidFill>
                            <a:schemeClr val="tx1"/>
                          </a:solidFill>
                          <a:prstDash val="solid"/>
                          <a:round/>
                          <a:headEnd type="none" w="med" len="med"/>
                          <a:tailEnd type="none" w="med" len="med"/>
                        </a:lnTlToBr>
                        <a:blipFill>
                          <a:blip r:embed="rId3"/>
                          <a:stretch>
                            <a:fillRect l="-299" t="-5185" r="-200898" b="-240000"/>
                          </a:stretch>
                        </a:blipFill>
                      </a:tcPr>
                    </a:tc>
                    <a:tc>
                      <a:txBody>
                        <a:bodyPr/>
                        <a:lstStyle/>
                        <a:p>
                          <a:pPr algn="ctr"/>
                          <a:r>
                            <a:rPr lang="en-US" sz="2400" dirty="0">
                              <a:solidFill>
                                <a:schemeClr val="bg1"/>
                              </a:solidFill>
                            </a:rPr>
                            <a:t>1</a:t>
                          </a:r>
                        </a:p>
                      </a:txBody>
                      <a:tcPr anchor="ctr"/>
                    </a:tc>
                    <a:tc>
                      <a:txBody>
                        <a:bodyPr/>
                        <a:lstStyle/>
                        <a:p>
                          <a:pPr algn="ctr"/>
                          <a:r>
                            <a:rPr lang="en-US" sz="2400" dirty="0">
                              <a:solidFill>
                                <a:schemeClr val="bg1"/>
                              </a:solidFill>
                            </a:rPr>
                            <a:t>2</a:t>
                          </a:r>
                        </a:p>
                      </a:txBody>
                      <a:tcPr anchor="ctr"/>
                    </a:tc>
                    <a:extLst>
                      <a:ext uri="{0D108BD9-81ED-4DB2-BD59-A6C34878D82A}">
                        <a16:rowId xmlns:a16="http://schemas.microsoft.com/office/drawing/2014/main" val="3234701397"/>
                      </a:ext>
                    </a:extLst>
                  </a:tr>
                  <a:tr h="457200">
                    <a:tc>
                      <a:txBody>
                        <a:bodyPr/>
                        <a:lstStyle/>
                        <a:p>
                          <a:pPr algn="ctr"/>
                          <a:r>
                            <a:rPr lang="en-US" sz="2400" dirty="0">
                              <a:solidFill>
                                <a:srgbClr val="7030A0"/>
                              </a:solidFill>
                            </a:rPr>
                            <a:t>1</a:t>
                          </a:r>
                        </a:p>
                      </a:txBody>
                      <a:tcPr/>
                    </a:tc>
                    <a:tc>
                      <a:txBody>
                        <a:bodyPr/>
                        <a:lstStyle/>
                        <a:p>
                          <a:pPr algn="ctr"/>
                          <a:r>
                            <a:rPr lang="en-US" dirty="0">
                              <a:solidFill>
                                <a:srgbClr val="FF0000"/>
                              </a:solidFill>
                            </a:rPr>
                            <a:t>0</a:t>
                          </a:r>
                        </a:p>
                      </a:txBody>
                      <a:tcPr/>
                    </a:tc>
                    <a:tc>
                      <a:txBody>
                        <a:bodyPr/>
                        <a:lstStyle/>
                        <a:p>
                          <a:pPr algn="ctr"/>
                          <a:r>
                            <a:rPr lang="en-US" dirty="0">
                              <a:solidFill>
                                <a:srgbClr val="FF0000"/>
                              </a:solidFill>
                            </a:rPr>
                            <a:t>0</a:t>
                          </a:r>
                        </a:p>
                      </a:txBody>
                      <a:tcPr/>
                    </a:tc>
                    <a:extLst>
                      <a:ext uri="{0D108BD9-81ED-4DB2-BD59-A6C34878D82A}">
                        <a16:rowId xmlns:a16="http://schemas.microsoft.com/office/drawing/2014/main" val="3243340101"/>
                      </a:ext>
                    </a:extLst>
                  </a:tr>
                  <a:tr h="457200">
                    <a:tc>
                      <a:txBody>
                        <a:bodyPr/>
                        <a:lstStyle/>
                        <a:p>
                          <a:pPr algn="ctr"/>
                          <a:r>
                            <a:rPr lang="en-US" sz="2400" dirty="0">
                              <a:solidFill>
                                <a:srgbClr val="7030A0"/>
                              </a:solidFill>
                            </a:rPr>
                            <a:t>2</a:t>
                          </a:r>
                        </a:p>
                      </a:txBody>
                      <a:tcPr/>
                    </a:tc>
                    <a:tc>
                      <a:txBody>
                        <a:bodyPr/>
                        <a:lstStyle/>
                        <a:p>
                          <a:pPr algn="ctr"/>
                          <a:r>
                            <a:rPr lang="en-US" dirty="0">
                              <a:solidFill>
                                <a:srgbClr val="FF0000"/>
                              </a:solidFill>
                            </a:rPr>
                            <a:t>0</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165834370"/>
                      </a:ext>
                    </a:extLst>
                  </a:tr>
                  <a:tr h="457200">
                    <a:tc>
                      <a:txBody>
                        <a:bodyPr/>
                        <a:lstStyle/>
                        <a:p>
                          <a:pPr algn="ctr"/>
                          <a:r>
                            <a:rPr lang="en-US" sz="2400" dirty="0">
                              <a:solidFill>
                                <a:srgbClr val="7030A0"/>
                              </a:solidFill>
                            </a:rPr>
                            <a:t>3</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0</a:t>
                          </a:r>
                        </a:p>
                      </a:txBody>
                      <a:tcPr/>
                    </a:tc>
                    <a:extLst>
                      <a:ext uri="{0D108BD9-81ED-4DB2-BD59-A6C34878D82A}">
                        <a16:rowId xmlns:a16="http://schemas.microsoft.com/office/drawing/2014/main" val="1490546771"/>
                      </a:ext>
                    </a:extLst>
                  </a:tr>
                  <a:tr h="457200">
                    <a:tc>
                      <a:txBody>
                        <a:bodyPr/>
                        <a:lstStyle/>
                        <a:p>
                          <a:pPr algn="ctr"/>
                          <a:r>
                            <a:rPr lang="en-US" sz="2400" dirty="0">
                              <a:solidFill>
                                <a:srgbClr val="7030A0"/>
                              </a:solidFill>
                            </a:rPr>
                            <a:t>4</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797275695"/>
                      </a:ext>
                    </a:extLst>
                  </a:tr>
                </a:tbl>
              </a:graphicData>
            </a:graphic>
          </p:graphicFrame>
        </mc:Fallback>
      </mc:AlternateContent>
    </p:spTree>
    <p:extLst>
      <p:ext uri="{BB962C8B-B14F-4D97-AF65-F5344CB8AC3E}">
        <p14:creationId xmlns:p14="http://schemas.microsoft.com/office/powerpoint/2010/main" val="320262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mn-ea"/>
                <a:ea typeface="+mn-ea"/>
              </a:rPr>
              <a:t>個人簡介</a:t>
            </a:r>
            <a:endParaRPr lang="en-US" b="1" dirty="0">
              <a:latin typeface="+mn-ea"/>
              <a:ea typeface="+mn-ea"/>
            </a:endParaRPr>
          </a:p>
        </p:txBody>
      </p:sp>
      <p:sp>
        <p:nvSpPr>
          <p:cNvPr id="3" name="內容版面配置區 2"/>
          <p:cNvSpPr>
            <a:spLocks noGrp="1"/>
          </p:cNvSpPr>
          <p:nvPr>
            <p:ph idx="1"/>
          </p:nvPr>
        </p:nvSpPr>
        <p:spPr/>
        <p:txBody>
          <a:bodyPr>
            <a:normAutofit lnSpcReduction="10000"/>
          </a:bodyPr>
          <a:lstStyle/>
          <a:p>
            <a:r>
              <a:rPr lang="zh-TW" altLang="en-US" b="1" dirty="0">
                <a:latin typeface="+mn-ea"/>
              </a:rPr>
              <a:t>姓</a:t>
            </a:r>
            <a:r>
              <a:rPr lang="en-US" b="1" dirty="0">
                <a:latin typeface="+mn-ea"/>
              </a:rPr>
              <a:t>      </a:t>
            </a:r>
            <a:r>
              <a:rPr lang="zh-TW" altLang="en-US" b="1" dirty="0">
                <a:latin typeface="+mn-ea"/>
              </a:rPr>
              <a:t>名</a:t>
            </a:r>
            <a:r>
              <a:rPr lang="zh-TW" altLang="en-US" dirty="0">
                <a:latin typeface="+mn-ea"/>
              </a:rPr>
              <a:t>：黃曜輝</a:t>
            </a:r>
            <a:r>
              <a:rPr lang="en-US" dirty="0">
                <a:latin typeface="+mn-ea"/>
              </a:rPr>
              <a:t> (Yao-</a:t>
            </a:r>
            <a:r>
              <a:rPr lang="en-US" dirty="0" err="1">
                <a:latin typeface="+mn-ea"/>
              </a:rPr>
              <a:t>Huei</a:t>
            </a:r>
            <a:r>
              <a:rPr lang="en-US" dirty="0">
                <a:latin typeface="+mn-ea"/>
              </a:rPr>
              <a:t> Huang)</a:t>
            </a:r>
          </a:p>
          <a:p>
            <a:r>
              <a:rPr lang="zh-TW" altLang="en-US" b="1" dirty="0">
                <a:latin typeface="+mn-ea"/>
              </a:rPr>
              <a:t>學</a:t>
            </a:r>
            <a:r>
              <a:rPr lang="en-US" b="1" dirty="0">
                <a:latin typeface="+mn-ea"/>
              </a:rPr>
              <a:t>      </a:t>
            </a:r>
            <a:r>
              <a:rPr lang="zh-TW" altLang="en-US" b="1" dirty="0">
                <a:latin typeface="+mn-ea"/>
              </a:rPr>
              <a:t>歷</a:t>
            </a:r>
            <a:r>
              <a:rPr lang="zh-TW" altLang="en-US" dirty="0">
                <a:latin typeface="+mn-ea"/>
              </a:rPr>
              <a:t>：國立交通大學資訊管理研究所博士班畢業</a:t>
            </a:r>
            <a:endParaRPr lang="en-US" dirty="0">
              <a:latin typeface="+mn-ea"/>
            </a:endParaRPr>
          </a:p>
          <a:p>
            <a:r>
              <a:rPr lang="zh-TW" altLang="en-US" b="1" dirty="0">
                <a:latin typeface="+mn-ea"/>
              </a:rPr>
              <a:t>現</a:t>
            </a:r>
            <a:r>
              <a:rPr lang="en-US" b="1" dirty="0">
                <a:latin typeface="+mn-ea"/>
              </a:rPr>
              <a:t>      </a:t>
            </a:r>
            <a:r>
              <a:rPr lang="zh-TW" altLang="en-US" b="1" dirty="0">
                <a:latin typeface="+mn-ea"/>
              </a:rPr>
              <a:t>職</a:t>
            </a:r>
            <a:r>
              <a:rPr lang="zh-TW" altLang="en-US" dirty="0">
                <a:latin typeface="+mn-ea"/>
              </a:rPr>
              <a:t>：輔仁大學資訊管理學系副教授</a:t>
            </a:r>
            <a:endParaRPr lang="en-US" altLang="zh-TW" dirty="0">
              <a:latin typeface="+mn-ea"/>
            </a:endParaRPr>
          </a:p>
          <a:p>
            <a:r>
              <a:rPr lang="zh-TW" altLang="en-US" b="1" dirty="0">
                <a:latin typeface="+mn-ea"/>
              </a:rPr>
              <a:t>經   歷</a:t>
            </a:r>
            <a:r>
              <a:rPr lang="zh-TW" altLang="en-US" dirty="0">
                <a:latin typeface="+mn-ea"/>
              </a:rPr>
              <a:t>：</a:t>
            </a:r>
            <a:endParaRPr lang="en-US" altLang="zh-TW" dirty="0">
              <a:latin typeface="+mn-ea"/>
            </a:endParaRPr>
          </a:p>
          <a:p>
            <a:pPr lvl="1"/>
            <a:r>
              <a:rPr lang="zh-TW" altLang="en-US" dirty="0">
                <a:latin typeface="+mn-ea"/>
              </a:rPr>
              <a:t>國立交通大學資訊管理研究所博士後研究員 </a:t>
            </a:r>
            <a:r>
              <a:rPr lang="en-US" altLang="zh-TW" dirty="0">
                <a:latin typeface="+mn-ea"/>
              </a:rPr>
              <a:t>(2011</a:t>
            </a:r>
            <a:r>
              <a:rPr lang="zh-TW" altLang="en-US" dirty="0">
                <a:latin typeface="+mn-ea"/>
              </a:rPr>
              <a:t>年</a:t>
            </a:r>
            <a:r>
              <a:rPr lang="en-US" altLang="zh-TW" dirty="0">
                <a:latin typeface="+mn-ea"/>
              </a:rPr>
              <a:t>10</a:t>
            </a:r>
            <a:r>
              <a:rPr lang="zh-TW" altLang="en-US" dirty="0">
                <a:latin typeface="+mn-ea"/>
              </a:rPr>
              <a:t>月至</a:t>
            </a:r>
            <a:r>
              <a:rPr lang="en-US" altLang="zh-TW" dirty="0">
                <a:latin typeface="+mn-ea"/>
              </a:rPr>
              <a:t>2014</a:t>
            </a:r>
            <a:r>
              <a:rPr lang="zh-TW" altLang="en-US" dirty="0">
                <a:latin typeface="+mn-ea"/>
              </a:rPr>
              <a:t>年</a:t>
            </a:r>
            <a:r>
              <a:rPr lang="en-US" altLang="zh-TW" dirty="0">
                <a:latin typeface="+mn-ea"/>
              </a:rPr>
              <a:t>7</a:t>
            </a:r>
            <a:r>
              <a:rPr lang="zh-TW" altLang="en-US" dirty="0">
                <a:latin typeface="+mn-ea"/>
              </a:rPr>
              <a:t>月</a:t>
            </a:r>
            <a:r>
              <a:rPr lang="en-US" altLang="zh-TW" dirty="0">
                <a:latin typeface="+mn-ea"/>
              </a:rPr>
              <a:t>)</a:t>
            </a:r>
          </a:p>
          <a:p>
            <a:pPr lvl="1"/>
            <a:r>
              <a:rPr lang="zh-TW" altLang="en-US" dirty="0">
                <a:latin typeface="+mn-ea"/>
              </a:rPr>
              <a:t>西南交通大學經濟管理學院 </a:t>
            </a:r>
            <a:r>
              <a:rPr lang="en-US" altLang="zh-TW" dirty="0">
                <a:latin typeface="+mn-ea"/>
              </a:rPr>
              <a:t>(2014</a:t>
            </a:r>
            <a:r>
              <a:rPr lang="zh-TW" altLang="en-US" dirty="0">
                <a:latin typeface="+mn-ea"/>
              </a:rPr>
              <a:t>年</a:t>
            </a:r>
            <a:r>
              <a:rPr lang="en-US" altLang="zh-TW" dirty="0">
                <a:latin typeface="+mn-ea"/>
              </a:rPr>
              <a:t>9</a:t>
            </a:r>
            <a:r>
              <a:rPr lang="zh-TW" altLang="en-US" dirty="0">
                <a:latin typeface="+mn-ea"/>
              </a:rPr>
              <a:t>月至</a:t>
            </a:r>
            <a:r>
              <a:rPr lang="en-US" altLang="zh-TW" dirty="0">
                <a:latin typeface="+mn-ea"/>
              </a:rPr>
              <a:t>2017</a:t>
            </a:r>
            <a:r>
              <a:rPr lang="zh-TW" altLang="en-US" dirty="0">
                <a:latin typeface="+mn-ea"/>
              </a:rPr>
              <a:t>年</a:t>
            </a:r>
            <a:r>
              <a:rPr lang="en-US" altLang="zh-TW" dirty="0">
                <a:latin typeface="+mn-ea"/>
              </a:rPr>
              <a:t>7</a:t>
            </a:r>
            <a:r>
              <a:rPr lang="zh-TW" altLang="en-US" dirty="0">
                <a:latin typeface="+mn-ea"/>
              </a:rPr>
              <a:t>月</a:t>
            </a:r>
            <a:r>
              <a:rPr lang="en-US" altLang="zh-TW" dirty="0">
                <a:latin typeface="+mn-ea"/>
              </a:rPr>
              <a:t>)</a:t>
            </a:r>
          </a:p>
          <a:p>
            <a:pPr lvl="1"/>
            <a:r>
              <a:rPr lang="zh-TW" altLang="en-US" dirty="0">
                <a:latin typeface="+mn-ea"/>
              </a:rPr>
              <a:t>智誠科技 </a:t>
            </a:r>
            <a:r>
              <a:rPr lang="en-US" altLang="zh-TW" dirty="0">
                <a:latin typeface="+mn-ea"/>
              </a:rPr>
              <a:t>(2016</a:t>
            </a:r>
            <a:r>
              <a:rPr lang="zh-TW" altLang="en-US" dirty="0">
                <a:latin typeface="+mn-ea"/>
              </a:rPr>
              <a:t>年</a:t>
            </a:r>
            <a:r>
              <a:rPr lang="en-US" altLang="zh-TW" dirty="0">
                <a:latin typeface="+mn-ea"/>
              </a:rPr>
              <a:t>7</a:t>
            </a:r>
            <a:r>
              <a:rPr lang="zh-TW" altLang="en-US" dirty="0">
                <a:latin typeface="+mn-ea"/>
              </a:rPr>
              <a:t>月</a:t>
            </a:r>
            <a:r>
              <a:rPr lang="en-US" altLang="zh-TW" dirty="0">
                <a:latin typeface="+mn-ea"/>
              </a:rPr>
              <a:t>~2017</a:t>
            </a:r>
            <a:r>
              <a:rPr lang="zh-TW" altLang="en-US" dirty="0">
                <a:latin typeface="+mn-ea"/>
              </a:rPr>
              <a:t>年</a:t>
            </a:r>
            <a:r>
              <a:rPr lang="en-US" altLang="zh-TW" dirty="0">
                <a:latin typeface="+mn-ea"/>
              </a:rPr>
              <a:t>8</a:t>
            </a:r>
            <a:r>
              <a:rPr lang="zh-TW" altLang="en-US" dirty="0">
                <a:latin typeface="+mn-ea"/>
              </a:rPr>
              <a:t>月</a:t>
            </a:r>
            <a:r>
              <a:rPr lang="en-US" altLang="zh-TW" dirty="0">
                <a:latin typeface="+mn-ea"/>
              </a:rPr>
              <a:t>)</a:t>
            </a:r>
          </a:p>
          <a:p>
            <a:pPr lvl="1"/>
            <a:r>
              <a:rPr lang="zh-TW" altLang="en-US" dirty="0">
                <a:latin typeface="+mn-ea"/>
              </a:rPr>
              <a:t>輔仁大學資訊管理學系 </a:t>
            </a:r>
            <a:r>
              <a:rPr lang="en-US" altLang="zh-TW" dirty="0">
                <a:latin typeface="+mn-ea"/>
              </a:rPr>
              <a:t>(2017</a:t>
            </a:r>
            <a:r>
              <a:rPr lang="zh-TW" altLang="en-US" dirty="0">
                <a:latin typeface="+mn-ea"/>
              </a:rPr>
              <a:t>年</a:t>
            </a:r>
            <a:r>
              <a:rPr lang="en-US" altLang="zh-TW" dirty="0">
                <a:latin typeface="+mn-ea"/>
              </a:rPr>
              <a:t>9</a:t>
            </a:r>
            <a:r>
              <a:rPr lang="zh-TW" altLang="en-US" dirty="0">
                <a:latin typeface="+mn-ea"/>
              </a:rPr>
              <a:t>月至今</a:t>
            </a:r>
            <a:r>
              <a:rPr lang="en-US" altLang="zh-TW" dirty="0">
                <a:latin typeface="+mn-ea"/>
              </a:rPr>
              <a:t>)</a:t>
            </a:r>
          </a:p>
          <a:p>
            <a:r>
              <a:rPr lang="zh-TW" altLang="en-US" b="1" dirty="0">
                <a:latin typeface="+mn-ea"/>
              </a:rPr>
              <a:t>訪   問</a:t>
            </a:r>
            <a:r>
              <a:rPr lang="zh-TW" altLang="en-US" dirty="0">
                <a:latin typeface="+mn-ea"/>
              </a:rPr>
              <a:t>：</a:t>
            </a:r>
            <a:endParaRPr lang="en-US" altLang="zh-TW" dirty="0">
              <a:latin typeface="+mn-ea"/>
            </a:endParaRPr>
          </a:p>
          <a:p>
            <a:pPr lvl="1"/>
            <a:r>
              <a:rPr lang="zh-TW" altLang="en-US" dirty="0">
                <a:latin typeface="+mn-ea"/>
              </a:rPr>
              <a:t>美國北卡羅萊納州立大學 </a:t>
            </a:r>
            <a:r>
              <a:rPr lang="en-US" altLang="zh-TW" dirty="0">
                <a:latin typeface="+mn-ea"/>
              </a:rPr>
              <a:t>(</a:t>
            </a:r>
            <a:r>
              <a:rPr lang="en-US" dirty="0">
                <a:latin typeface="+mn-ea"/>
              </a:rPr>
              <a:t>2013</a:t>
            </a:r>
            <a:r>
              <a:rPr lang="zh-TW" altLang="en-US" dirty="0">
                <a:latin typeface="+mn-ea"/>
              </a:rPr>
              <a:t>年</a:t>
            </a:r>
            <a:r>
              <a:rPr lang="en-US" dirty="0">
                <a:latin typeface="+mn-ea"/>
              </a:rPr>
              <a:t>7</a:t>
            </a:r>
            <a:r>
              <a:rPr lang="zh-TW" altLang="en-US" dirty="0">
                <a:latin typeface="+mn-ea"/>
              </a:rPr>
              <a:t>月</a:t>
            </a:r>
            <a:r>
              <a:rPr lang="en-US" dirty="0">
                <a:latin typeface="+mn-ea"/>
              </a:rPr>
              <a:t>~2013</a:t>
            </a:r>
            <a:r>
              <a:rPr lang="zh-TW" altLang="en-US" dirty="0">
                <a:latin typeface="+mn-ea"/>
              </a:rPr>
              <a:t>年</a:t>
            </a:r>
            <a:r>
              <a:rPr lang="en-US" dirty="0">
                <a:latin typeface="+mn-ea"/>
              </a:rPr>
              <a:t>9</a:t>
            </a:r>
            <a:r>
              <a:rPr lang="zh-TW" altLang="en-US" dirty="0">
                <a:latin typeface="+mn-ea"/>
              </a:rPr>
              <a:t>月</a:t>
            </a:r>
            <a:r>
              <a:rPr lang="en-US" altLang="zh-TW" dirty="0">
                <a:latin typeface="+mn-ea"/>
              </a:rPr>
              <a:t>)~</a:t>
            </a:r>
            <a:r>
              <a:rPr lang="zh-TW" altLang="en-US" dirty="0">
                <a:latin typeface="+mn-ea"/>
              </a:rPr>
              <a:t>方述誠教授研究室</a:t>
            </a:r>
            <a:endParaRPr lang="en-US" altLang="zh-TW" dirty="0">
              <a:latin typeface="+mn-ea"/>
            </a:endParaRPr>
          </a:p>
          <a:p>
            <a:pPr lvl="1"/>
            <a:r>
              <a:rPr lang="zh-TW" altLang="en-US" dirty="0">
                <a:latin typeface="+mn-ea"/>
              </a:rPr>
              <a:t>澳洲雪梨科技大學 </a:t>
            </a:r>
            <a:r>
              <a:rPr lang="en-US" altLang="zh-TW" dirty="0">
                <a:latin typeface="+mn-ea"/>
              </a:rPr>
              <a:t>(</a:t>
            </a:r>
            <a:r>
              <a:rPr lang="en-US" dirty="0">
                <a:latin typeface="+mn-ea"/>
              </a:rPr>
              <a:t>2015</a:t>
            </a:r>
            <a:r>
              <a:rPr lang="zh-TW" altLang="en-US" dirty="0">
                <a:latin typeface="+mn-ea"/>
              </a:rPr>
              <a:t>年</a:t>
            </a:r>
            <a:r>
              <a:rPr lang="en-US" dirty="0">
                <a:latin typeface="+mn-ea"/>
              </a:rPr>
              <a:t>6</a:t>
            </a:r>
            <a:r>
              <a:rPr lang="zh-TW" altLang="en-US" dirty="0">
                <a:latin typeface="+mn-ea"/>
              </a:rPr>
              <a:t>月</a:t>
            </a:r>
            <a:r>
              <a:rPr lang="en-US" dirty="0">
                <a:latin typeface="+mn-ea"/>
              </a:rPr>
              <a:t>~2015</a:t>
            </a:r>
            <a:r>
              <a:rPr lang="zh-TW" altLang="en-US" dirty="0">
                <a:latin typeface="+mn-ea"/>
              </a:rPr>
              <a:t>年</a:t>
            </a:r>
            <a:r>
              <a:rPr lang="en-US" dirty="0">
                <a:latin typeface="+mn-ea"/>
              </a:rPr>
              <a:t>8</a:t>
            </a:r>
            <a:r>
              <a:rPr lang="zh-TW" altLang="en-US" dirty="0">
                <a:latin typeface="+mn-ea"/>
              </a:rPr>
              <a:t>月、</a:t>
            </a:r>
            <a:r>
              <a:rPr lang="en-US" dirty="0">
                <a:latin typeface="+mn-ea"/>
              </a:rPr>
              <a:t>2018</a:t>
            </a:r>
            <a:r>
              <a:rPr lang="zh-TW" altLang="en-US" dirty="0">
                <a:latin typeface="+mn-ea"/>
              </a:rPr>
              <a:t>年</a:t>
            </a:r>
            <a:r>
              <a:rPr lang="en-US" dirty="0">
                <a:latin typeface="+mn-ea"/>
              </a:rPr>
              <a:t>9</a:t>
            </a:r>
            <a:r>
              <a:rPr lang="zh-TW" altLang="en-US" dirty="0">
                <a:latin typeface="+mn-ea"/>
              </a:rPr>
              <a:t>月、</a:t>
            </a:r>
            <a:r>
              <a:rPr lang="en-US" dirty="0">
                <a:latin typeface="+mn-ea"/>
              </a:rPr>
              <a:t>2019</a:t>
            </a:r>
            <a:r>
              <a:rPr lang="zh-TW" altLang="en-US" dirty="0">
                <a:latin typeface="+mn-ea"/>
              </a:rPr>
              <a:t>年</a:t>
            </a:r>
            <a:r>
              <a:rPr lang="en-US" dirty="0">
                <a:latin typeface="+mn-ea"/>
              </a:rPr>
              <a:t>8</a:t>
            </a:r>
            <a:r>
              <a:rPr lang="zh-TW" altLang="en-US" dirty="0">
                <a:latin typeface="+mn-ea"/>
              </a:rPr>
              <a:t>月</a:t>
            </a:r>
            <a:r>
              <a:rPr lang="en-US" altLang="zh-TW" dirty="0">
                <a:latin typeface="+mn-ea"/>
              </a:rPr>
              <a:t>)~</a:t>
            </a:r>
            <a:r>
              <a:rPr lang="zh-TW" altLang="en-US" dirty="0">
                <a:latin typeface="+mn-ea"/>
              </a:rPr>
              <a:t>黃鋒樟教授研究室</a:t>
            </a:r>
            <a:endParaRPr lang="en-US" dirty="0">
              <a:latin typeface="+mn-ea"/>
            </a:endParaRPr>
          </a:p>
          <a:p>
            <a:pPr lvl="1"/>
            <a:endParaRPr lang="en-US" dirty="0">
              <a:latin typeface="+mn-ea"/>
            </a:endParaRPr>
          </a:p>
          <a:p>
            <a:endParaRPr lang="en-US" dirty="0">
              <a:latin typeface="+mn-ea"/>
            </a:endParaRP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D9ECFFFD-F53F-4566-9EE5-2C9D61F68A6F}"/>
              </a:ext>
            </a:extLst>
          </p:cNvPr>
          <p:cNvPicPr>
            <a:picLocks noChangeAspect="1"/>
          </p:cNvPicPr>
          <p:nvPr/>
        </p:nvPicPr>
        <p:blipFill rotWithShape="1">
          <a:blip r:embed="rId2"/>
          <a:srcRect l="35590" r="3155" b="16405"/>
          <a:stretch/>
        </p:blipFill>
        <p:spPr>
          <a:xfrm rot="16200000" flipV="1">
            <a:off x="8992467" y="1312406"/>
            <a:ext cx="2551030" cy="3212892"/>
          </a:xfrm>
          <a:prstGeom prst="ellipse">
            <a:avLst/>
          </a:prstGeom>
          <a:ln>
            <a:noFill/>
          </a:ln>
          <a:effectLst>
            <a:softEdge rad="112500"/>
          </a:effectLst>
        </p:spPr>
      </p:pic>
    </p:spTree>
    <p:extLst>
      <p:ext uri="{BB962C8B-B14F-4D97-AF65-F5344CB8AC3E}">
        <p14:creationId xmlns:p14="http://schemas.microsoft.com/office/powerpoint/2010/main" val="242208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B5CD33-B6F4-4BE3-AC6A-1B5CA95AD90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Reformulation Technique</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032C9B4-4A2F-4748-8FDE-CC27DD201AE8}"/>
                  </a:ext>
                </a:extLst>
              </p:cNvPr>
              <p:cNvSpPr>
                <a:spLocks noGrp="1"/>
              </p:cNvSpPr>
              <p:nvPr>
                <p:ph idx="1"/>
              </p:nvPr>
            </p:nvSpPr>
            <p:spPr/>
            <p:txBody>
              <a:bodyPr/>
              <a:lstStyle/>
              <a:p>
                <a14:m>
                  <m:oMath xmlns:m="http://schemas.openxmlformats.org/officeDocument/2006/math">
                    <m:nary>
                      <m:naryPr>
                        <m:chr m:val="∑"/>
                        <m:ctrlPr>
                          <a:rPr lang="zh-TW" altLang="en-US" i="1" smtClean="0">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=1</m:t>
                        </m:r>
                      </m:e>
                    </m:nary>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𝑥</m:t>
                        </m:r>
                      </m:e>
                      <m:sub>
                        <m:r>
                          <a:rPr lang="en-US" altLang="zh-TW" i="1">
                            <a:solidFill>
                              <a:srgbClr val="FFFF00"/>
                            </a:solidFill>
                            <a:latin typeface="Cambria Math" panose="02040503050406030204" pitchFamily="18" charset="0"/>
                          </a:rPr>
                          <m:t>𝑖</m:t>
                        </m:r>
                      </m:sub>
                    </m:sSub>
                    <m:r>
                      <a:rPr lang="en-US" altLang="zh-TW" i="1">
                        <a:solidFill>
                          <a:srgbClr val="FFFF00"/>
                        </a:solidFill>
                        <a:latin typeface="Cambria Math" panose="02040503050406030204" pitchFamily="18" charset="0"/>
                        <a:ea typeface="Cambria Math" panose="02040503050406030204" pitchFamily="18" charset="0"/>
                      </a:rPr>
                      <m:t>≥0,</m:t>
                    </m:r>
                  </m:oMath>
                </a14:m>
                <a:endParaRPr lang="en-US" altLang="zh-TW" dirty="0">
                  <a:solidFill>
                    <a:srgbClr val="FFFF00"/>
                  </a:solidFill>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nary>
                      <m:naryPr>
                        <m:chr m:val="∑"/>
                        <m:supHide m:val="on"/>
                        <m:ctrlPr>
                          <a:rPr lang="zh-TW" altLang="en-US" i="1" smtClean="0">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smtClean="0">
                            <a:latin typeface="Cambria Math" panose="02040503050406030204" pitchFamily="18" charset="0"/>
                            <a:ea typeface="Cambria Math" panose="02040503050406030204" pitchFamily="18" charset="0"/>
                          </a:rPr>
                          <m:t>∈</m:t>
                        </m:r>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𝐽</m:t>
                            </m:r>
                          </m:e>
                          <m:sub>
                            <m:r>
                              <a:rPr lang="en-US" altLang="zh-TW" b="0" i="1" smtClean="0">
                                <a:latin typeface="Cambria Math" panose="02040503050406030204" pitchFamily="18" charset="0"/>
                                <a:ea typeface="Cambria Math" panose="02040503050406030204" pitchFamily="18" charset="0"/>
                              </a:rPr>
                              <m:t>𝑤</m:t>
                            </m:r>
                          </m:sub>
                        </m:sSub>
                      </m:sub>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l-GR" altLang="zh-TW" i="1">
                                <a:latin typeface="Cambria Math" panose="02040503050406030204" pitchFamily="18" charset="0"/>
                              </a:rPr>
                            </m:ctrlPr>
                          </m:sSubPr>
                          <m:e>
                            <m:r>
                              <m:rPr>
                                <m:nor/>
                              </m:rPr>
                              <a:rPr lang="el-GR" altLang="zh-TW" i="1">
                                <a:latin typeface="Times New Roman" panose="02020603050405020304" pitchFamily="18" charset="0"/>
                                <a:cs typeface="Times New Roman" panose="02020603050405020304" pitchFamily="18" charset="0"/>
                              </a:rPr>
                              <m:t>λ</m:t>
                            </m:r>
                          </m:e>
                          <m:sub>
                            <m:r>
                              <a:rPr lang="en-US" altLang="zh-TW" i="1">
                                <a:latin typeface="Cambria Math" panose="02040503050406030204" pitchFamily="18" charset="0"/>
                              </a:rPr>
                              <m:t>𝑤</m:t>
                            </m:r>
                          </m:sub>
                        </m:sSub>
                      </m:e>
                    </m:nary>
                  </m:oMath>
                </a14:m>
                <a:r>
                  <a:rPr lang="en-US" altLang="zh-TW" dirty="0">
                    <a:solidFill>
                      <a:srgbClr val="FFFF00"/>
                    </a:solidFill>
                    <a:latin typeface="Times New Roman" panose="02020603050405020304" pitchFamily="18" charset="0"/>
                    <a:ea typeface="Cambria Math" panose="02040503050406030204" pitchFamily="18" charset="0"/>
                    <a:cs typeface="Times New Roman" panose="02020603050405020304" pitchFamily="18" charset="0"/>
                  </a:rPr>
                  <a:t> for </a:t>
                </a:r>
                <a14:m>
                  <m:oMath xmlns:m="http://schemas.openxmlformats.org/officeDocument/2006/math">
                    <m:r>
                      <a:rPr lang="en-US" altLang="zh-TW" b="0"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𝑤</m:t>
                    </m:r>
                    <m:r>
                      <a:rPr lang="en-US" altLang="zh-TW" b="0"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TW" b="0"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h</m:t>
                    </m:r>
                  </m:oMath>
                </a14:m>
                <a:r>
                  <a:rPr lang="en-US" altLang="zh-TW" dirty="0">
                    <a:solidFill>
                      <a:srgbClr val="FFFF00"/>
                    </a:solidFill>
                    <a:latin typeface="Times New Roman" panose="02020603050405020304" pitchFamily="18" charset="0"/>
                    <a:ea typeface="Cambria Math" panose="02040503050406030204" pitchFamily="18" charset="0"/>
                    <a:cs typeface="Times New Roman" panose="02020603050405020304" pitchFamily="18" charset="0"/>
                  </a:rPr>
                  <a:t>,</a:t>
                </a:r>
              </a:p>
              <a:p>
                <a:r>
                  <a:rPr lang="en-US" altLang="zh-TW"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where </a:t>
                </a:r>
                <a14:m>
                  <m:oMath xmlns:m="http://schemas.openxmlformats.org/officeDocument/2006/math">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h</m:t>
                    </m:r>
                    <m:r>
                      <a:rPr lang="en-US" altLang="zh-TW"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𝑙𝑜𝑔</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𝑛</m:t>
                        </m:r>
                      </m:e>
                    </m:d>
                  </m:oMath>
                </a14:m>
                <a:endParaRPr lang="en-US" altLang="zh-TW"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Choice>
        <mc:Fallback xmlns="">
          <p:sp>
            <p:nvSpPr>
              <p:cNvPr id="3" name="內容版面配置區 2">
                <a:extLst>
                  <a:ext uri="{FF2B5EF4-FFF2-40B4-BE49-F238E27FC236}">
                    <a16:creationId xmlns:a16="http://schemas.microsoft.com/office/drawing/2014/main" id="{9032C9B4-4A2F-4748-8FDE-CC27DD201AE8}"/>
                  </a:ext>
                </a:extLst>
              </p:cNvPr>
              <p:cNvSpPr>
                <a:spLocks noGrp="1" noRot="1" noChangeAspect="1" noMove="1" noResize="1" noEditPoints="1" noAdjustHandles="1" noChangeArrowheads="1" noChangeShapeType="1" noTextEdit="1"/>
              </p:cNvSpPr>
              <p:nvPr>
                <p:ph idx="1"/>
              </p:nvPr>
            </p:nvSpPr>
            <p:spPr>
              <a:blipFill>
                <a:blip r:embed="rId2"/>
                <a:stretch>
                  <a:fillRect l="-3697" t="-12879"/>
                </a:stretch>
              </a:blipFill>
            </p:spPr>
            <p:txBody>
              <a:bodyPr/>
              <a:lstStyle/>
              <a:p>
                <a:r>
                  <a:rPr lang="en-US">
                    <a:noFill/>
                  </a:rPr>
                  <a:t> </a:t>
                </a:r>
              </a:p>
            </p:txBody>
          </p:sp>
        </mc:Fallback>
      </mc:AlternateContent>
    </p:spTree>
    <p:extLst>
      <p:ext uri="{BB962C8B-B14F-4D97-AF65-F5344CB8AC3E}">
        <p14:creationId xmlns:p14="http://schemas.microsoft.com/office/powerpoint/2010/main" val="180300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altLang="zh-TW" b="1" dirty="0">
                    <a:latin typeface="Times New Roman" panose="02020603050405020304" pitchFamily="18" charset="0"/>
                    <a:cs typeface="Times New Roman" panose="02020603050405020304" pitchFamily="18" charset="0"/>
                  </a:rPr>
                  <a:t>Example (</a:t>
                </a:r>
                <a14:m>
                  <m:oMath xmlns:m="http://schemas.openxmlformats.org/officeDocument/2006/math">
                    <m:r>
                      <a:rPr lang="en-US" altLang="zh-TW" b="1" i="1" dirty="0" smtClean="0">
                        <a:latin typeface="Cambria Math" panose="02040503050406030204" pitchFamily="18" charset="0"/>
                        <a:cs typeface="Times New Roman" panose="02020603050405020304" pitchFamily="18" charset="0"/>
                      </a:rPr>
                      <m:t>𝒏</m:t>
                    </m:r>
                    <m:r>
                      <a:rPr lang="en-US" altLang="zh-TW" b="1" i="1" dirty="0" smtClean="0">
                        <a:latin typeface="Cambria Math" panose="02040503050406030204" pitchFamily="18" charset="0"/>
                        <a:cs typeface="Times New Roman" panose="02020603050405020304" pitchFamily="18" charset="0"/>
                      </a:rPr>
                      <m:t>=</m:t>
                    </m:r>
                    <m:r>
                      <a:rPr lang="en-US" altLang="zh-TW" b="1" i="1" dirty="0" smtClean="0">
                        <a:latin typeface="Cambria Math" panose="02040503050406030204" pitchFamily="18" charset="0"/>
                        <a:cs typeface="Times New Roman" panose="02020603050405020304" pitchFamily="18" charset="0"/>
                      </a:rPr>
                      <m:t>𝟒</m:t>
                    </m:r>
                  </m:oMath>
                </a14:m>
                <a:r>
                  <a:rPr lang="en-US" altLang="zh-TW" b="1" dirty="0">
                    <a:latin typeface="Times New Roman" panose="02020603050405020304" pitchFamily="18" charset="0"/>
                    <a:cs typeface="Times New Roman" panose="02020603050405020304" pitchFamily="18" charset="0"/>
                  </a:rPr>
                  <a:t>, Step 1)</a:t>
                </a:r>
                <a:endParaRPr lang="zh-TW" altLang="en-US" b="1"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1</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4</m:t>
                        </m:r>
                      </m:sub>
                    </m:sSub>
                    <m:r>
                      <a:rPr lang="en-US" altLang="zh-TW" sz="2600" i="1">
                        <a:latin typeface="Cambria Math" panose="02040503050406030204" pitchFamily="18" charset="0"/>
                      </a:rPr>
                      <m:t>=1</m:t>
                    </m:r>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1</m:t>
                        </m:r>
                      </m:sub>
                    </m:sSub>
                  </m:oMath>
                </a14:m>
                <a:r>
                  <a:rPr lang="en-US" altLang="zh-TW" sz="2600"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2</m:t>
                        </m:r>
                      </m:sub>
                    </m:sSub>
                  </m:oMath>
                </a14:m>
                <a:r>
                  <a:rPr lang="en-US" altLang="zh-TW" sz="2600" dirty="0">
                    <a:latin typeface="Times New Roman" panose="02020603050405020304" pitchFamily="18" charset="0"/>
                    <a:cs typeface="Times New Roman" panose="02020603050405020304" pitchFamily="18" charset="0"/>
                  </a:rPr>
                  <a:t>,</a:t>
                </a:r>
              </a:p>
              <a:p>
                <a:endParaRPr lang="en-US" altLang="zh-TW" sz="2400" i="1"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1,</m:t>
                        </m:r>
                      </m:sub>
                    </m:sSub>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2</m:t>
                        </m:r>
                      </m:sub>
                    </m:sSub>
                  </m:oMath>
                </a14:m>
                <a:r>
                  <a:rPr lang="en-US" altLang="zh-TW" sz="2400" dirty="0">
                    <a:latin typeface="Times New Roman" panose="02020603050405020304" pitchFamily="18" charset="0"/>
                    <a:cs typeface="Times New Roman" panose="02020603050405020304" pitchFamily="18" charset="0"/>
                  </a:rPr>
                  <a:t>)=(0,0)</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2</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=0</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3</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=0</m:t>
                    </m:r>
                  </m:oMath>
                </a14:m>
                <a:r>
                  <a:rPr lang="en-US" altLang="zh-TW" sz="2200" dirty="0">
                    <a:latin typeface="Times New Roman" panose="02020603050405020304" pitchFamily="18" charset="0"/>
                    <a:cs typeface="Times New Roman" panose="02020603050405020304" pitchFamily="18" charset="0"/>
                  </a:rPr>
                  <a:t>,</a:t>
                </a:r>
              </a:p>
              <a:p>
                <a:pPr lvl="1"/>
                <a:r>
                  <a:rPr lang="en-US" altLang="zh-TW"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1</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09" t="-227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3C348C6-D343-42BF-8D96-60ED1B8FA0BB}" type="slidenum">
              <a:rPr lang="zh-TW" altLang="en-US" smtClean="0"/>
              <a:pPr>
                <a:defRPr/>
              </a:pPr>
              <a:t>21</a:t>
            </a:fld>
            <a:endParaRPr lang="en-US" altLang="zh-TW"/>
          </a:p>
        </p:txBody>
      </p:sp>
    </p:spTree>
    <p:extLst>
      <p:ext uri="{BB962C8B-B14F-4D97-AF65-F5344CB8AC3E}">
        <p14:creationId xmlns:p14="http://schemas.microsoft.com/office/powerpoint/2010/main" val="192129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altLang="zh-TW" b="1" dirty="0">
                    <a:latin typeface="Times New Roman" panose="02020603050405020304" pitchFamily="18" charset="0"/>
                    <a:cs typeface="Times New Roman" panose="02020603050405020304" pitchFamily="18" charset="0"/>
                  </a:rPr>
                  <a:t>Example (</a:t>
                </a:r>
                <a14:m>
                  <m:oMath xmlns:m="http://schemas.openxmlformats.org/officeDocument/2006/math">
                    <m:r>
                      <a:rPr lang="en-US" altLang="zh-TW" b="1" i="1" dirty="0">
                        <a:latin typeface="Cambria Math" panose="02040503050406030204" pitchFamily="18" charset="0"/>
                        <a:cs typeface="Times New Roman" panose="02020603050405020304" pitchFamily="18" charset="0"/>
                      </a:rPr>
                      <m:t>𝒏</m:t>
                    </m:r>
                    <m:r>
                      <a:rPr lang="en-US" altLang="zh-TW" b="1" i="1" dirty="0">
                        <a:latin typeface="Cambria Math" panose="02040503050406030204" pitchFamily="18" charset="0"/>
                        <a:cs typeface="Times New Roman" panose="02020603050405020304" pitchFamily="18" charset="0"/>
                      </a:rPr>
                      <m:t>=</m:t>
                    </m:r>
                    <m:r>
                      <a:rPr lang="en-US" altLang="zh-TW" b="1" i="1" dirty="0">
                        <a:latin typeface="Cambria Math" panose="02040503050406030204" pitchFamily="18" charset="0"/>
                        <a:cs typeface="Times New Roman" panose="02020603050405020304" pitchFamily="18" charset="0"/>
                      </a:rPr>
                      <m:t>𝟒</m:t>
                    </m:r>
                  </m:oMath>
                </a14:m>
                <a:r>
                  <a:rPr lang="en-US" altLang="zh-TW" b="1" dirty="0">
                    <a:latin typeface="Times New Roman" panose="02020603050405020304" pitchFamily="18" charset="0"/>
                    <a:cs typeface="Times New Roman" panose="02020603050405020304" pitchFamily="18" charset="0"/>
                  </a:rPr>
                  <a:t>, Step 2)</a:t>
                </a:r>
                <a:endParaRPr lang="zh-TW" alt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b="-21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1</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4</m:t>
                        </m:r>
                      </m:sub>
                    </m:sSub>
                    <m:r>
                      <a:rPr lang="en-US" altLang="zh-TW" sz="2600" i="1">
                        <a:latin typeface="Cambria Math" panose="02040503050406030204" pitchFamily="18" charset="0"/>
                      </a:rPr>
                      <m:t>=1</m:t>
                    </m:r>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1</m:t>
                        </m:r>
                      </m:sub>
                    </m:sSub>
                  </m:oMath>
                </a14:m>
                <a:r>
                  <a:rPr lang="en-US" altLang="zh-TW" sz="2600"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2</m:t>
                        </m:r>
                      </m:sub>
                    </m:sSub>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pPr marL="457200" lvl="1" indent="0">
                  <a:buNone/>
                </a:pPr>
                <a:endParaRPr lang="en-US" altLang="zh-TW" sz="2400" dirty="0">
                  <a:latin typeface="Times New Roman" panose="02020603050405020304" pitchFamily="18" charset="0"/>
                  <a:cs typeface="Times New Roman" panose="02020603050405020304" pitchFamily="18" charset="0"/>
                </a:endParaRPr>
              </a:p>
              <a:p>
                <a14:m>
                  <m:oMath xmlns:m="http://schemas.openxmlformats.org/officeDocument/2006/math">
                    <m:r>
                      <m:rPr>
                        <m:nor/>
                      </m:rPr>
                      <a:rPr lang="en-US" altLang="zh-TW" sz="2400" dirty="0">
                        <a:latin typeface="Times New Roman" panose="02020603050405020304" pitchFamily="18" charset="0"/>
                        <a:cs typeface="Times New Roman" panose="02020603050405020304" pitchFamily="18" charset="0"/>
                      </a:rPr>
                      <m:t>If</m:t>
                    </m:r>
                    <m:r>
                      <m:rPr>
                        <m:nor/>
                      </m:rPr>
                      <a:rPr lang="en-US" altLang="zh-TW" sz="2400" dirty="0">
                        <a:latin typeface="Times New Roman" panose="02020603050405020304" pitchFamily="18" charset="0"/>
                        <a:cs typeface="Times New Roman" panose="02020603050405020304" pitchFamily="18" charset="0"/>
                      </a:rPr>
                      <m:t> (</m:t>
                    </m:r>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1,</m:t>
                        </m:r>
                      </m:sub>
                    </m:sSub>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2</m:t>
                        </m:r>
                      </m:sub>
                    </m:sSub>
                    <m:r>
                      <m:rPr>
                        <m:nor/>
                      </m:rPr>
                      <a:rPr lang="en-US" altLang="zh-TW" sz="2400" dirty="0">
                        <a:latin typeface="Times New Roman" panose="02020603050405020304" pitchFamily="18" charset="0"/>
                        <a:cs typeface="Times New Roman" panose="02020603050405020304" pitchFamily="18" charset="0"/>
                      </a:rPr>
                      <m:t>)=(1,0)</m:t>
                    </m:r>
                  </m:oMath>
                </a14:m>
                <a:endParaRPr lang="en-US" altLang="zh-TW" sz="2400"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2</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3</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=0</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2</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2" t="-227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3C348C6-D343-42BF-8D96-60ED1B8FA0BB}" type="slidenum">
              <a:rPr lang="zh-TW" altLang="en-US" smtClean="0"/>
              <a:pPr>
                <a:defRPr/>
              </a:pPr>
              <a:t>22</a:t>
            </a:fld>
            <a:endParaRPr lang="en-US" altLang="zh-TW"/>
          </a:p>
        </p:txBody>
      </p:sp>
    </p:spTree>
    <p:extLst>
      <p:ext uri="{BB962C8B-B14F-4D97-AF65-F5344CB8AC3E}">
        <p14:creationId xmlns:p14="http://schemas.microsoft.com/office/powerpoint/2010/main" val="3428760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altLang="zh-TW" b="1" dirty="0">
                    <a:latin typeface="Times New Roman" panose="02020603050405020304" pitchFamily="18" charset="0"/>
                    <a:cs typeface="Times New Roman" panose="02020603050405020304" pitchFamily="18" charset="0"/>
                  </a:rPr>
                  <a:t>Example (</a:t>
                </a:r>
                <a14:m>
                  <m:oMath xmlns:m="http://schemas.openxmlformats.org/officeDocument/2006/math">
                    <m:r>
                      <a:rPr lang="en-US" altLang="zh-TW" b="1" i="1" dirty="0">
                        <a:latin typeface="Cambria Math" panose="02040503050406030204" pitchFamily="18" charset="0"/>
                        <a:cs typeface="Times New Roman" panose="02020603050405020304" pitchFamily="18" charset="0"/>
                      </a:rPr>
                      <m:t>𝒏</m:t>
                    </m:r>
                    <m:r>
                      <a:rPr lang="en-US" altLang="zh-TW" b="1" i="1" dirty="0">
                        <a:latin typeface="Cambria Math" panose="02040503050406030204" pitchFamily="18" charset="0"/>
                        <a:cs typeface="Times New Roman" panose="02020603050405020304" pitchFamily="18" charset="0"/>
                      </a:rPr>
                      <m:t>=</m:t>
                    </m:r>
                    <m:r>
                      <a:rPr lang="en-US" altLang="zh-TW" b="1" i="1" dirty="0">
                        <a:latin typeface="Cambria Math" panose="02040503050406030204" pitchFamily="18" charset="0"/>
                        <a:cs typeface="Times New Roman" panose="02020603050405020304" pitchFamily="18" charset="0"/>
                      </a:rPr>
                      <m:t>𝟒</m:t>
                    </m:r>
                  </m:oMath>
                </a14:m>
                <a:r>
                  <a:rPr lang="en-US" altLang="zh-TW" b="1" dirty="0">
                    <a:latin typeface="Times New Roman" panose="02020603050405020304" pitchFamily="18" charset="0"/>
                    <a:cs typeface="Times New Roman" panose="02020603050405020304" pitchFamily="18" charset="0"/>
                  </a:rPr>
                  <a:t>, Step 3)</a:t>
                </a:r>
                <a:endParaRPr lang="zh-TW" alt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b="-21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1</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4</m:t>
                        </m:r>
                      </m:sub>
                    </m:sSub>
                    <m:r>
                      <a:rPr lang="en-US" altLang="zh-TW" sz="2600" i="1">
                        <a:latin typeface="Cambria Math" panose="02040503050406030204" pitchFamily="18" charset="0"/>
                      </a:rPr>
                      <m:t>=1</m:t>
                    </m:r>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1</m:t>
                        </m:r>
                      </m:sub>
                    </m:sSub>
                  </m:oMath>
                </a14:m>
                <a:r>
                  <a:rPr lang="en-US" altLang="zh-TW" sz="2600"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2</m:t>
                        </m:r>
                      </m:sub>
                    </m:sSub>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pPr lvl="1"/>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1,</m:t>
                        </m:r>
                      </m:sub>
                    </m:sSub>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2</m:t>
                        </m:r>
                      </m:sub>
                    </m:sSub>
                  </m:oMath>
                </a14:m>
                <a:r>
                  <a:rPr lang="en-US" altLang="zh-TW" sz="2400" dirty="0">
                    <a:latin typeface="Times New Roman" panose="02020603050405020304" pitchFamily="18" charset="0"/>
                    <a:cs typeface="Times New Roman" panose="02020603050405020304" pitchFamily="18" charset="0"/>
                  </a:rPr>
                  <a:t>)=(0,1)</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2</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=0</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3</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3</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09" t="-227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3C348C6-D343-42BF-8D96-60ED1B8FA0BB}" type="slidenum">
              <a:rPr lang="zh-TW" altLang="en-US" smtClean="0"/>
              <a:pPr>
                <a:defRPr/>
              </a:pPr>
              <a:t>23</a:t>
            </a:fld>
            <a:endParaRPr lang="en-US" altLang="zh-TW"/>
          </a:p>
        </p:txBody>
      </p:sp>
    </p:spTree>
    <p:extLst>
      <p:ext uri="{BB962C8B-B14F-4D97-AF65-F5344CB8AC3E}">
        <p14:creationId xmlns:p14="http://schemas.microsoft.com/office/powerpoint/2010/main" val="399041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altLang="zh-TW" b="1" dirty="0">
                    <a:latin typeface="Times New Roman" panose="02020603050405020304" pitchFamily="18" charset="0"/>
                    <a:cs typeface="Times New Roman" panose="02020603050405020304" pitchFamily="18" charset="0"/>
                  </a:rPr>
                  <a:t>Example (</a:t>
                </a:r>
                <a14:m>
                  <m:oMath xmlns:m="http://schemas.openxmlformats.org/officeDocument/2006/math">
                    <m:r>
                      <a:rPr lang="en-US" altLang="zh-TW" b="1" i="1" dirty="0">
                        <a:latin typeface="Cambria Math" panose="02040503050406030204" pitchFamily="18" charset="0"/>
                        <a:cs typeface="Times New Roman" panose="02020603050405020304" pitchFamily="18" charset="0"/>
                      </a:rPr>
                      <m:t>𝒏</m:t>
                    </m:r>
                    <m:r>
                      <a:rPr lang="en-US" altLang="zh-TW" b="1" i="1" dirty="0">
                        <a:latin typeface="Cambria Math" panose="02040503050406030204" pitchFamily="18" charset="0"/>
                        <a:cs typeface="Times New Roman" panose="02020603050405020304" pitchFamily="18" charset="0"/>
                      </a:rPr>
                      <m:t>=</m:t>
                    </m:r>
                    <m:r>
                      <a:rPr lang="en-US" altLang="zh-TW" b="1" i="1" dirty="0">
                        <a:latin typeface="Cambria Math" panose="02040503050406030204" pitchFamily="18" charset="0"/>
                        <a:cs typeface="Times New Roman" panose="02020603050405020304" pitchFamily="18" charset="0"/>
                      </a:rPr>
                      <m:t>𝟒</m:t>
                    </m:r>
                  </m:oMath>
                </a14:m>
                <a:r>
                  <a:rPr lang="en-US" altLang="zh-TW" b="1" dirty="0">
                    <a:latin typeface="Times New Roman" panose="02020603050405020304" pitchFamily="18" charset="0"/>
                    <a:cs typeface="Times New Roman" panose="02020603050405020304" pitchFamily="18" charset="0"/>
                  </a:rPr>
                  <a:t>, Step 4)</a:t>
                </a:r>
                <a:endParaRPr lang="zh-TW" alt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b="-21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1</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cs typeface="Times New Roman" panose="02020603050405020304" pitchFamily="18" charset="0"/>
                          </a:rPr>
                          <m:t>4</m:t>
                        </m:r>
                      </m:sub>
                    </m:sSub>
                    <m:r>
                      <a:rPr lang="en-US" altLang="zh-TW" sz="2600" i="1">
                        <a:latin typeface="Cambria Math" panose="02040503050406030204" pitchFamily="18" charset="0"/>
                      </a:rPr>
                      <m:t>=1</m:t>
                    </m:r>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2</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1</m:t>
                        </m:r>
                      </m:sub>
                    </m:sSub>
                  </m:oMath>
                </a14:m>
                <a:r>
                  <a:rPr lang="en-US" altLang="zh-TW" sz="2600"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3</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n-US" altLang="zh-TW" sz="2600" i="1">
                            <a:latin typeface="Times New Roman" panose="02020603050405020304" pitchFamily="18" charset="0"/>
                            <a:cs typeface="Times New Roman" panose="02020603050405020304" pitchFamily="18" charset="0"/>
                          </a:rPr>
                          <m:t>x</m:t>
                        </m:r>
                      </m:e>
                      <m:sub>
                        <m:r>
                          <a:rPr lang="en-US" altLang="zh-TW" sz="2600" i="1">
                            <a:latin typeface="Cambria Math" panose="02040503050406030204" pitchFamily="18" charset="0"/>
                          </a:rPr>
                          <m:t>4</m:t>
                        </m:r>
                      </m:sub>
                    </m:sSub>
                    <m:r>
                      <a:rPr lang="en-US" altLang="zh-TW" sz="2600" i="1">
                        <a:latin typeface="Cambria Math" panose="02040503050406030204" pitchFamily="18" charset="0"/>
                      </a:rPr>
                      <m:t>=</m:t>
                    </m:r>
                    <m:sSub>
                      <m:sSubPr>
                        <m:ctrlPr>
                          <a:rPr lang="el-GR" altLang="zh-TW" sz="2600" i="1">
                            <a:latin typeface="Cambria Math" panose="02040503050406030204" pitchFamily="18" charset="0"/>
                          </a:rPr>
                        </m:ctrlPr>
                      </m:sSubPr>
                      <m:e>
                        <m:r>
                          <m:rPr>
                            <m:nor/>
                          </m:rPr>
                          <a:rPr lang="el-GR" altLang="zh-TW" sz="2600" i="1">
                            <a:latin typeface="Times New Roman" panose="02020603050405020304" pitchFamily="18" charset="0"/>
                            <a:cs typeface="Times New Roman" panose="02020603050405020304" pitchFamily="18" charset="0"/>
                          </a:rPr>
                          <m:t>λ</m:t>
                        </m:r>
                      </m:e>
                      <m:sub>
                        <m:r>
                          <a:rPr lang="en-US" altLang="zh-TW" sz="2600" i="1">
                            <a:latin typeface="Cambria Math" panose="02040503050406030204" pitchFamily="18" charset="0"/>
                          </a:rPr>
                          <m:t>2</m:t>
                        </m:r>
                      </m:sub>
                    </m:sSub>
                  </m:oMath>
                </a14:m>
                <a:r>
                  <a:rPr lang="en-US" altLang="zh-TW" sz="2600" dirty="0">
                    <a:latin typeface="Times New Roman" panose="02020603050405020304" pitchFamily="18" charset="0"/>
                    <a:cs typeface="Times New Roman" panose="02020603050405020304" pitchFamily="18" charset="0"/>
                  </a:rPr>
                  <a:t>,</a:t>
                </a:r>
                <a:endParaRPr lang="en-US" altLang="zh-TW" sz="2600" i="1" dirty="0">
                  <a:latin typeface="Times New Roman" panose="02020603050405020304" pitchFamily="18" charset="0"/>
                  <a:cs typeface="Times New Roman" panose="02020603050405020304" pitchFamily="18" charset="0"/>
                </a:endParaRPr>
              </a:p>
              <a:p>
                <a:pPr lvl="1"/>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1,</m:t>
                        </m:r>
                      </m:sub>
                    </m:sSub>
                    <m:sSub>
                      <m:sSubPr>
                        <m:ctrlPr>
                          <a:rPr lang="el-GR" altLang="zh-TW" sz="2400" i="1">
                            <a:latin typeface="Cambria Math" panose="02040503050406030204" pitchFamily="18" charset="0"/>
                          </a:rPr>
                        </m:ctrlPr>
                      </m:sSubPr>
                      <m:e>
                        <m:r>
                          <m:rPr>
                            <m:nor/>
                          </m:rPr>
                          <a:rPr lang="el-GR" altLang="zh-TW" sz="2400" i="1">
                            <a:latin typeface="Times New Roman" panose="02020603050405020304" pitchFamily="18" charset="0"/>
                            <a:cs typeface="Times New Roman" panose="02020603050405020304" pitchFamily="18" charset="0"/>
                          </a:rPr>
                          <m:t>λ</m:t>
                        </m:r>
                      </m:e>
                      <m:sub>
                        <m:r>
                          <a:rPr lang="en-US" altLang="zh-TW" sz="2400" i="1">
                            <a:latin typeface="Cambria Math" panose="02040503050406030204" pitchFamily="18" charset="0"/>
                          </a:rPr>
                          <m:t>2</m:t>
                        </m:r>
                      </m:sub>
                    </m:sSub>
                  </m:oMath>
                </a14:m>
                <a:r>
                  <a:rPr lang="en-US" altLang="zh-TW" sz="2400" dirty="0">
                    <a:latin typeface="Times New Roman" panose="02020603050405020304" pitchFamily="18" charset="0"/>
                    <a:cs typeface="Times New Roman" panose="02020603050405020304" pitchFamily="18" charset="0"/>
                  </a:rPr>
                  <a:t>)=(1,1)</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2</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3</m:t>
                        </m:r>
                      </m:sub>
                    </m:sSub>
                    <m:r>
                      <a:rPr lang="en-US" altLang="zh-TW" sz="2200" i="1">
                        <a:latin typeface="Cambria Math" panose="02040503050406030204" pitchFamily="18" charset="0"/>
                      </a:rPr>
                      <m:t>+</m:t>
                    </m:r>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lang="el-GR" altLang="zh-TW" sz="2200" i="1">
                            <a:latin typeface="Cambria Math" panose="02040503050406030204" pitchFamily="18" charset="0"/>
                          </a:rPr>
                        </m:ctrlPr>
                      </m:sSubPr>
                      <m:e>
                        <m:r>
                          <m:rPr>
                            <m:nor/>
                          </m:rPr>
                          <a:rPr lang="en-US" altLang="zh-TW" sz="2200" i="1">
                            <a:latin typeface="Times New Roman" panose="02020603050405020304" pitchFamily="18" charset="0"/>
                            <a:cs typeface="Times New Roman" panose="02020603050405020304" pitchFamily="18" charset="0"/>
                          </a:rPr>
                          <m:t>x</m:t>
                        </m:r>
                      </m:e>
                      <m:sub>
                        <m:r>
                          <a:rPr lang="en-US" altLang="zh-TW" sz="2200" i="1">
                            <a:latin typeface="Cambria Math" panose="02040503050406030204" pitchFamily="18" charset="0"/>
                          </a:rPr>
                          <m:t>4</m:t>
                        </m:r>
                      </m:sub>
                    </m:sSub>
                    <m:r>
                      <a:rPr lang="en-US" altLang="zh-TW" sz="2200" i="1">
                        <a:latin typeface="Cambria Math" panose="02040503050406030204" pitchFamily="18" charset="0"/>
                      </a:rPr>
                      <m:t>=1</m:t>
                    </m:r>
                  </m:oMath>
                </a14:m>
                <a:r>
                  <a:rPr lang="en-US" altLang="zh-TW" sz="2200" dirty="0">
                    <a:latin typeface="Times New Roman" panose="02020603050405020304" pitchFamily="18" charset="0"/>
                    <a:cs typeface="Times New Roman" panose="02020603050405020304" pitchFamily="18" charset="0"/>
                  </a:rPr>
                  <a:t>.</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09" t="-227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3C348C6-D343-42BF-8D96-60ED1B8FA0BB}" type="slidenum">
              <a:rPr lang="zh-TW" altLang="en-US" smtClean="0"/>
              <a:pPr>
                <a:defRPr/>
              </a:pPr>
              <a:t>24</a:t>
            </a:fld>
            <a:endParaRPr lang="en-US" altLang="zh-TW"/>
          </a:p>
        </p:txBody>
      </p:sp>
    </p:spTree>
    <p:extLst>
      <p:ext uri="{BB962C8B-B14F-4D97-AF65-F5344CB8AC3E}">
        <p14:creationId xmlns:p14="http://schemas.microsoft.com/office/powerpoint/2010/main" val="365169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67F75E-2417-4755-A044-5D0A920E30D0}"/>
              </a:ext>
            </a:extLst>
          </p:cNvPr>
          <p:cNvSpPr>
            <a:spLocks noGrp="1"/>
          </p:cNvSpPr>
          <p:nvPr>
            <p:ph type="title"/>
          </p:nvPr>
        </p:nvSpPr>
        <p:spPr/>
        <p:txBody>
          <a:bodyPr/>
          <a:lstStyle/>
          <a:p>
            <a:r>
              <a:rPr lang="zh-TW" altLang="en-US" b="1" dirty="0"/>
              <a:t>進入學術這一行</a:t>
            </a:r>
            <a:endParaRPr lang="en-US" b="1" dirty="0"/>
          </a:p>
        </p:txBody>
      </p:sp>
      <p:sp>
        <p:nvSpPr>
          <p:cNvPr id="3" name="內容版面配置區 2">
            <a:extLst>
              <a:ext uri="{FF2B5EF4-FFF2-40B4-BE49-F238E27FC236}">
                <a16:creationId xmlns:a16="http://schemas.microsoft.com/office/drawing/2014/main" id="{C797DFB5-7516-4E29-A3CF-F57980D2C87D}"/>
              </a:ext>
            </a:extLst>
          </p:cNvPr>
          <p:cNvSpPr>
            <a:spLocks noGrp="1"/>
          </p:cNvSpPr>
          <p:nvPr>
            <p:ph idx="1"/>
          </p:nvPr>
        </p:nvSpPr>
        <p:spPr/>
        <p:txBody>
          <a:bodyPr/>
          <a:lstStyle/>
          <a:p>
            <a:r>
              <a:rPr lang="zh-TW" altLang="en-US" dirty="0"/>
              <a:t>面有愧色，而感到難為情</a:t>
            </a:r>
            <a:endParaRPr lang="en-US" altLang="zh-TW" dirty="0"/>
          </a:p>
          <a:p>
            <a:r>
              <a:rPr lang="en-US" altLang="zh-TW" dirty="0"/>
              <a:t>~</a:t>
            </a:r>
            <a:r>
              <a:rPr lang="zh-TW" altLang="en-US" dirty="0"/>
              <a:t>「慚愧」、「愧不敢當」</a:t>
            </a:r>
            <a:endParaRPr lang="en-US" dirty="0"/>
          </a:p>
          <a:p>
            <a:endParaRPr lang="en-US" dirty="0"/>
          </a:p>
        </p:txBody>
      </p:sp>
      <p:grpSp>
        <p:nvGrpSpPr>
          <p:cNvPr id="4" name="群組 3">
            <a:extLst>
              <a:ext uri="{FF2B5EF4-FFF2-40B4-BE49-F238E27FC236}">
                <a16:creationId xmlns:a16="http://schemas.microsoft.com/office/drawing/2014/main" id="{C1C65D77-4ABA-43B7-8117-BAF6699EFA14}"/>
              </a:ext>
            </a:extLst>
          </p:cNvPr>
          <p:cNvGrpSpPr/>
          <p:nvPr/>
        </p:nvGrpSpPr>
        <p:grpSpPr>
          <a:xfrm>
            <a:off x="4306754" y="2254589"/>
            <a:ext cx="6848926" cy="3614505"/>
            <a:chOff x="1709159" y="2879932"/>
            <a:chExt cx="7289562" cy="4922377"/>
          </a:xfrm>
        </p:grpSpPr>
        <p:pic>
          <p:nvPicPr>
            <p:cNvPr id="5" name="Picture 5" descr="https://gss0.bdstatic.com/94o3dSag_xI4khGkpoWK1HF6hhy/baike/c0%3Dbaike92%2C5%2C5%2C92%2C30/sign=5e466c270e33874488c8272e3066b29c/b03533fa828ba61e00b1fa584334970a304e596d.jpg">
              <a:extLst>
                <a:ext uri="{FF2B5EF4-FFF2-40B4-BE49-F238E27FC236}">
                  <a16:creationId xmlns:a16="http://schemas.microsoft.com/office/drawing/2014/main" id="{E51F5CB6-C655-4899-AE01-434F3C6C2D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4" t="2302" r="2452" b="10256"/>
            <a:stretch/>
          </p:blipFill>
          <p:spPr bwMode="auto">
            <a:xfrm>
              <a:off x="1709159" y="2879932"/>
              <a:ext cx="7289562" cy="492237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5B9E8C-7019-445C-A13D-51CCAE4AC0E2}"/>
                </a:ext>
              </a:extLst>
            </p:cNvPr>
            <p:cNvSpPr/>
            <p:nvPr/>
          </p:nvSpPr>
          <p:spPr>
            <a:xfrm>
              <a:off x="3725966" y="3777240"/>
              <a:ext cx="1367327" cy="6836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1600" dirty="0"/>
                <a:t>曜輝，你以後要當書匠還是學者</a:t>
              </a:r>
              <a:r>
                <a:rPr lang="en-US" altLang="zh-TW" sz="1600" dirty="0"/>
                <a:t>?</a:t>
              </a:r>
              <a:endParaRPr lang="en-US" sz="1600" dirty="0"/>
            </a:p>
          </p:txBody>
        </p:sp>
        <p:sp>
          <p:nvSpPr>
            <p:cNvPr id="7" name="矩形 6">
              <a:extLst>
                <a:ext uri="{FF2B5EF4-FFF2-40B4-BE49-F238E27FC236}">
                  <a16:creationId xmlns:a16="http://schemas.microsoft.com/office/drawing/2014/main" id="{6C53D2CF-C1E1-4C0D-81A9-AC6D5BADE669}"/>
                </a:ext>
              </a:extLst>
            </p:cNvPr>
            <p:cNvSpPr/>
            <p:nvPr/>
          </p:nvSpPr>
          <p:spPr>
            <a:xfrm>
              <a:off x="1709159" y="3076486"/>
              <a:ext cx="1521151" cy="11109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Dr. H.L. Li</a:t>
              </a:r>
              <a:br>
                <a:rPr lang="en-US" sz="1600" dirty="0"/>
              </a:br>
              <a:r>
                <a:rPr lang="en-US" sz="1600" b="1" dirty="0"/>
                <a:t>Dr. S.-F. Fang</a:t>
              </a:r>
            </a:p>
          </p:txBody>
        </p:sp>
      </p:grpSp>
    </p:spTree>
    <p:extLst>
      <p:ext uri="{BB962C8B-B14F-4D97-AF65-F5344CB8AC3E}">
        <p14:creationId xmlns:p14="http://schemas.microsoft.com/office/powerpoint/2010/main" val="2161461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4365A4-0169-46A5-A428-2450C3275D99}"/>
              </a:ext>
            </a:extLst>
          </p:cNvPr>
          <p:cNvSpPr>
            <a:spLocks noGrp="1"/>
          </p:cNvSpPr>
          <p:nvPr>
            <p:ph type="title"/>
          </p:nvPr>
        </p:nvSpPr>
        <p:spPr/>
        <p:txBody>
          <a:bodyPr/>
          <a:lstStyle/>
          <a:p>
            <a:r>
              <a:rPr lang="zh-TW" altLang="en-US" b="1" dirty="0"/>
              <a:t>學術路途</a:t>
            </a:r>
            <a:endParaRPr lang="en-US" b="1" dirty="0"/>
          </a:p>
        </p:txBody>
      </p:sp>
      <p:sp>
        <p:nvSpPr>
          <p:cNvPr id="3" name="內容版面配置區 2">
            <a:extLst>
              <a:ext uri="{FF2B5EF4-FFF2-40B4-BE49-F238E27FC236}">
                <a16:creationId xmlns:a16="http://schemas.microsoft.com/office/drawing/2014/main" id="{C71D13B3-2638-4479-B58A-B1112B2CE88D}"/>
              </a:ext>
            </a:extLst>
          </p:cNvPr>
          <p:cNvSpPr>
            <a:spLocks noGrp="1"/>
          </p:cNvSpPr>
          <p:nvPr>
            <p:ph idx="1"/>
          </p:nvPr>
        </p:nvSpPr>
        <p:spPr/>
        <p:txBody>
          <a:bodyPr/>
          <a:lstStyle/>
          <a:p>
            <a:r>
              <a:rPr lang="zh-TW" altLang="en-US" dirty="0"/>
              <a:t>書匠：</a:t>
            </a:r>
            <a:r>
              <a:rPr lang="en-US" altLang="zh-TW" dirty="0"/>
              <a:t>…</a:t>
            </a:r>
            <a:r>
              <a:rPr lang="zh-TW" altLang="en-US" dirty="0"/>
              <a:t>書匠一詞通常指的是熟練的製書工匠或書籍製作的專業人士</a:t>
            </a:r>
            <a:r>
              <a:rPr lang="en-US" altLang="zh-TW" dirty="0"/>
              <a:t>…</a:t>
            </a:r>
          </a:p>
        </p:txBody>
      </p:sp>
      <p:pic>
        <p:nvPicPr>
          <p:cNvPr id="4" name="圖片 3">
            <a:extLst>
              <a:ext uri="{FF2B5EF4-FFF2-40B4-BE49-F238E27FC236}">
                <a16:creationId xmlns:a16="http://schemas.microsoft.com/office/drawing/2014/main" id="{C945ED13-1C4D-4674-B9D7-3187155704CF}"/>
              </a:ext>
            </a:extLst>
          </p:cNvPr>
          <p:cNvPicPr>
            <a:picLocks noChangeAspect="1"/>
          </p:cNvPicPr>
          <p:nvPr/>
        </p:nvPicPr>
        <p:blipFill>
          <a:blip r:embed="rId2"/>
          <a:stretch>
            <a:fillRect/>
          </a:stretch>
        </p:blipFill>
        <p:spPr>
          <a:xfrm>
            <a:off x="493465" y="1904884"/>
            <a:ext cx="542855" cy="551903"/>
          </a:xfrm>
          <a:prstGeom prst="rect">
            <a:avLst/>
          </a:prstGeom>
        </p:spPr>
      </p:pic>
      <p:sp>
        <p:nvSpPr>
          <p:cNvPr id="6" name="矩形 5">
            <a:extLst>
              <a:ext uri="{FF2B5EF4-FFF2-40B4-BE49-F238E27FC236}">
                <a16:creationId xmlns:a16="http://schemas.microsoft.com/office/drawing/2014/main" id="{75B6C03C-50D7-405C-BEDE-306E320E009F}"/>
              </a:ext>
            </a:extLst>
          </p:cNvPr>
          <p:cNvSpPr/>
          <p:nvPr/>
        </p:nvSpPr>
        <p:spPr>
          <a:xfrm>
            <a:off x="1097280" y="3288422"/>
            <a:ext cx="6096000" cy="923330"/>
          </a:xfrm>
          <a:prstGeom prst="rect">
            <a:avLst/>
          </a:prstGeom>
        </p:spPr>
        <p:txBody>
          <a:bodyPr>
            <a:spAutoFit/>
          </a:bodyPr>
          <a:lstStyle/>
          <a:p>
            <a:r>
              <a:rPr lang="zh-TW" altLang="en-US" b="1" dirty="0"/>
              <a:t>我的輔大第一年</a:t>
            </a:r>
            <a:r>
              <a:rPr lang="en-US" altLang="zh-TW" b="1" dirty="0"/>
              <a:t>~</a:t>
            </a:r>
            <a:r>
              <a:rPr lang="zh-TW" altLang="en-US" dirty="0"/>
              <a:t>程式設計</a:t>
            </a:r>
            <a:r>
              <a:rPr lang="en-US" altLang="zh-TW" dirty="0"/>
              <a:t>(106-2)</a:t>
            </a:r>
          </a:p>
          <a:p>
            <a:r>
              <a:rPr lang="zh-TW" altLang="en-US" dirty="0"/>
              <a:t>學生評語：老師不會教</a:t>
            </a:r>
            <a:r>
              <a:rPr lang="en-US" altLang="zh-TW" dirty="0"/>
              <a:t>!!!</a:t>
            </a:r>
          </a:p>
          <a:p>
            <a:r>
              <a:rPr lang="zh-TW" altLang="en-US" dirty="0"/>
              <a:t>我的回覆：對不起</a:t>
            </a:r>
            <a:r>
              <a:rPr lang="en-US" altLang="zh-TW" dirty="0"/>
              <a:t>!</a:t>
            </a:r>
            <a:endParaRPr lang="en-US" dirty="0"/>
          </a:p>
        </p:txBody>
      </p:sp>
      <p:pic>
        <p:nvPicPr>
          <p:cNvPr id="7" name="Picture 4" descr="https://i2.kknews.cc/SIG=16m2htd/ctp-vzntr/06ns442667sn4946o3p72020pn39o71n.jpg">
            <a:extLst>
              <a:ext uri="{FF2B5EF4-FFF2-40B4-BE49-F238E27FC236}">
                <a16:creationId xmlns:a16="http://schemas.microsoft.com/office/drawing/2014/main" id="{E1C1A5A2-59F9-445F-809E-D22541305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 b="9417"/>
          <a:stretch/>
        </p:blipFill>
        <p:spPr bwMode="auto">
          <a:xfrm>
            <a:off x="5763183" y="2456787"/>
            <a:ext cx="6428817" cy="386697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60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73B465-CDA3-47F8-99B7-39C4E5E8E020}"/>
              </a:ext>
            </a:extLst>
          </p:cNvPr>
          <p:cNvSpPr>
            <a:spLocks noGrp="1"/>
          </p:cNvSpPr>
          <p:nvPr>
            <p:ph type="title"/>
          </p:nvPr>
        </p:nvSpPr>
        <p:spPr/>
        <p:txBody>
          <a:bodyPr/>
          <a:lstStyle/>
          <a:p>
            <a:r>
              <a:rPr lang="zh-TW" altLang="en-US" b="1" dirty="0"/>
              <a:t>正式進入學術路途</a:t>
            </a:r>
            <a:endParaRPr lang="en-US" b="1" dirty="0"/>
          </a:p>
        </p:txBody>
      </p:sp>
      <p:pic>
        <p:nvPicPr>
          <p:cNvPr id="4098" name="Picture 2" descr="未提供相片說明。">
            <a:extLst>
              <a:ext uri="{FF2B5EF4-FFF2-40B4-BE49-F238E27FC236}">
                <a16:creationId xmlns:a16="http://schemas.microsoft.com/office/drawing/2014/main" id="{6395F6B7-B8AF-45DE-8612-0A7C8C12E8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5621" y="2342773"/>
            <a:ext cx="4163966" cy="31229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內容版面配置區 2">
            <a:extLst>
              <a:ext uri="{FF2B5EF4-FFF2-40B4-BE49-F238E27FC236}">
                <a16:creationId xmlns:a16="http://schemas.microsoft.com/office/drawing/2014/main" id="{DC555FE5-CB19-46D9-8C61-DC445E545819}"/>
              </a:ext>
            </a:extLst>
          </p:cNvPr>
          <p:cNvSpPr txBox="1">
            <a:spLocks/>
          </p:cNvSpPr>
          <p:nvPr/>
        </p:nvSpPr>
        <p:spPr>
          <a:xfrm>
            <a:off x="1120201" y="185969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zh-TW" altLang="en-US" dirty="0"/>
              <a:t>關係建立好</a:t>
            </a:r>
            <a:r>
              <a:rPr lang="en-US" altLang="zh-TW" dirty="0"/>
              <a:t>(</a:t>
            </a:r>
            <a:r>
              <a:rPr lang="zh-TW" altLang="en-US" dirty="0"/>
              <a:t>教書的路上</a:t>
            </a:r>
            <a:r>
              <a:rPr lang="en-US" altLang="zh-TW" dirty="0"/>
              <a:t>)</a:t>
            </a:r>
            <a:endParaRPr lang="en-US" dirty="0"/>
          </a:p>
        </p:txBody>
      </p:sp>
      <p:pic>
        <p:nvPicPr>
          <p:cNvPr id="3" name="圖片 2">
            <a:extLst>
              <a:ext uri="{FF2B5EF4-FFF2-40B4-BE49-F238E27FC236}">
                <a16:creationId xmlns:a16="http://schemas.microsoft.com/office/drawing/2014/main" id="{4C15F096-5117-4AB5-A60C-5DA29EE30C86}"/>
              </a:ext>
            </a:extLst>
          </p:cNvPr>
          <p:cNvPicPr>
            <a:picLocks noChangeAspect="1"/>
          </p:cNvPicPr>
          <p:nvPr/>
        </p:nvPicPr>
        <p:blipFill>
          <a:blip r:embed="rId3"/>
          <a:stretch>
            <a:fillRect/>
          </a:stretch>
        </p:blipFill>
        <p:spPr>
          <a:xfrm>
            <a:off x="4302667" y="3440642"/>
            <a:ext cx="4294521" cy="2862315"/>
          </a:xfrm>
          <a:prstGeom prst="rect">
            <a:avLst/>
          </a:prstGeom>
          <a:ln>
            <a:noFill/>
          </a:ln>
          <a:effectLst>
            <a:softEdge rad="112500"/>
          </a:effectLst>
        </p:spPr>
      </p:pic>
      <p:pic>
        <p:nvPicPr>
          <p:cNvPr id="7" name="Picture 2" descr="「自信」的圖片搜尋結果">
            <a:extLst>
              <a:ext uri="{FF2B5EF4-FFF2-40B4-BE49-F238E27FC236}">
                <a16:creationId xmlns:a16="http://schemas.microsoft.com/office/drawing/2014/main" id="{CF6FFAFD-7E0D-4302-88B6-C2249C09B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56" y="2446770"/>
            <a:ext cx="2775930" cy="17430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圖像裡可能有一或多人">
            <a:extLst>
              <a:ext uri="{FF2B5EF4-FFF2-40B4-BE49-F238E27FC236}">
                <a16:creationId xmlns:a16="http://schemas.microsoft.com/office/drawing/2014/main" id="{DD524AC4-F038-4C5B-B58C-D439B26777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2664" y="2231615"/>
            <a:ext cx="3193025" cy="23947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91F728A-FEE1-4997-8D81-A1895337E34B}"/>
              </a:ext>
            </a:extLst>
          </p:cNvPr>
          <p:cNvPicPr>
            <a:picLocks noChangeAspect="1"/>
          </p:cNvPicPr>
          <p:nvPr/>
        </p:nvPicPr>
        <p:blipFill rotWithShape="1">
          <a:blip r:embed="rId6"/>
          <a:srcRect t="67888" b="7566"/>
          <a:stretch/>
        </p:blipFill>
        <p:spPr>
          <a:xfrm flipH="1">
            <a:off x="9932966" y="5465748"/>
            <a:ext cx="2277666" cy="936696"/>
          </a:xfrm>
          <a:prstGeom prst="rect">
            <a:avLst/>
          </a:prstGeom>
          <a:ln>
            <a:noFill/>
          </a:ln>
          <a:effectLst>
            <a:softEdge rad="112500"/>
          </a:effectLst>
        </p:spPr>
      </p:pic>
    </p:spTree>
    <p:extLst>
      <p:ext uri="{BB962C8B-B14F-4D97-AF65-F5344CB8AC3E}">
        <p14:creationId xmlns:p14="http://schemas.microsoft.com/office/powerpoint/2010/main" val="4021062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人生十字路口的學生</a:t>
            </a:r>
            <a:endParaRPr lang="en-US" dirty="0"/>
          </a:p>
        </p:txBody>
      </p:sp>
      <p:sp>
        <p:nvSpPr>
          <p:cNvPr id="3" name="內容版面配置區 2"/>
          <p:cNvSpPr>
            <a:spLocks noGrp="1"/>
          </p:cNvSpPr>
          <p:nvPr>
            <p:ph idx="1"/>
          </p:nvPr>
        </p:nvSpPr>
        <p:spPr/>
        <p:txBody>
          <a:bodyPr/>
          <a:lstStyle/>
          <a:p>
            <a:r>
              <a:rPr lang="zh-TW" altLang="en-US" dirty="0"/>
              <a:t>成績中下</a:t>
            </a:r>
            <a:endParaRPr lang="en-US" altLang="zh-TW" dirty="0"/>
          </a:p>
          <a:p>
            <a:r>
              <a:rPr lang="en-US" altLang="zh-TW" dirty="0"/>
              <a:t>Java</a:t>
            </a:r>
            <a:r>
              <a:rPr lang="zh-TW" altLang="en-US" dirty="0"/>
              <a:t>程式語言重修</a:t>
            </a:r>
            <a:r>
              <a:rPr lang="en-US" altLang="zh-TW" dirty="0"/>
              <a:t>(</a:t>
            </a:r>
            <a:r>
              <a:rPr lang="zh-TW" altLang="en-US" dirty="0"/>
              <a:t>依舊不是很高分</a:t>
            </a:r>
            <a:r>
              <a:rPr lang="en-US" altLang="zh-TW" dirty="0"/>
              <a:t>)</a:t>
            </a:r>
          </a:p>
          <a:p>
            <a:r>
              <a:rPr lang="zh-TW" altLang="en-US" dirty="0"/>
              <a:t>推甄研究所</a:t>
            </a:r>
            <a:endParaRPr lang="en-US" altLang="zh-TW" dirty="0"/>
          </a:p>
          <a:p>
            <a:pPr lvl="1"/>
            <a:r>
              <a:rPr lang="zh-TW" altLang="en-US" dirty="0"/>
              <a:t>台、清、交</a:t>
            </a:r>
            <a:endParaRPr lang="en-US" altLang="zh-TW" dirty="0"/>
          </a:p>
          <a:p>
            <a:pPr lvl="1"/>
            <a:r>
              <a:rPr lang="zh-TW" altLang="en-US" dirty="0"/>
              <a:t>人生有夢、逐夢踏實</a:t>
            </a:r>
            <a:endParaRPr lang="en-US" dirty="0"/>
          </a:p>
        </p:txBody>
      </p:sp>
      <p:pic>
        <p:nvPicPr>
          <p:cNvPr id="4" name="圖片 3"/>
          <p:cNvPicPr>
            <a:picLocks noChangeAspect="1"/>
          </p:cNvPicPr>
          <p:nvPr/>
        </p:nvPicPr>
        <p:blipFill rotWithShape="1">
          <a:blip r:embed="rId2"/>
          <a:srcRect b="14055"/>
          <a:stretch/>
        </p:blipFill>
        <p:spPr>
          <a:xfrm>
            <a:off x="8329765" y="1825625"/>
            <a:ext cx="3785323" cy="2784831"/>
          </a:xfrm>
          <a:prstGeom prst="rect">
            <a:avLst/>
          </a:prstGeom>
          <a:ln>
            <a:noFill/>
          </a:ln>
          <a:effectLst>
            <a:softEdge rad="112500"/>
          </a:effectLst>
        </p:spPr>
      </p:pic>
      <p:graphicFrame>
        <p:nvGraphicFramePr>
          <p:cNvPr id="5" name="表格 4"/>
          <p:cNvGraphicFramePr>
            <a:graphicFrameLocks noGrp="1"/>
          </p:cNvGraphicFramePr>
          <p:nvPr>
            <p:extLst/>
          </p:nvPr>
        </p:nvGraphicFramePr>
        <p:xfrm>
          <a:off x="1066325" y="4513998"/>
          <a:ext cx="11125674" cy="1158240"/>
        </p:xfrm>
        <a:graphic>
          <a:graphicData uri="http://schemas.openxmlformats.org/drawingml/2006/table">
            <a:tbl>
              <a:tblPr firstRow="1" bandRow="1">
                <a:tableStyleId>{5C22544A-7EE6-4342-B048-85BDC9FD1C3A}</a:tableStyleId>
              </a:tblPr>
              <a:tblGrid>
                <a:gridCol w="1589382">
                  <a:extLst>
                    <a:ext uri="{9D8B030D-6E8A-4147-A177-3AD203B41FA5}">
                      <a16:colId xmlns:a16="http://schemas.microsoft.com/office/drawing/2014/main" val="20000"/>
                    </a:ext>
                  </a:extLst>
                </a:gridCol>
                <a:gridCol w="1589382">
                  <a:extLst>
                    <a:ext uri="{9D8B030D-6E8A-4147-A177-3AD203B41FA5}">
                      <a16:colId xmlns:a16="http://schemas.microsoft.com/office/drawing/2014/main" val="20001"/>
                    </a:ext>
                  </a:extLst>
                </a:gridCol>
                <a:gridCol w="1589382">
                  <a:extLst>
                    <a:ext uri="{9D8B030D-6E8A-4147-A177-3AD203B41FA5}">
                      <a16:colId xmlns:a16="http://schemas.microsoft.com/office/drawing/2014/main" val="20002"/>
                    </a:ext>
                  </a:extLst>
                </a:gridCol>
                <a:gridCol w="1589382">
                  <a:extLst>
                    <a:ext uri="{9D8B030D-6E8A-4147-A177-3AD203B41FA5}">
                      <a16:colId xmlns:a16="http://schemas.microsoft.com/office/drawing/2014/main" val="20003"/>
                    </a:ext>
                  </a:extLst>
                </a:gridCol>
                <a:gridCol w="1589382">
                  <a:extLst>
                    <a:ext uri="{9D8B030D-6E8A-4147-A177-3AD203B41FA5}">
                      <a16:colId xmlns:a16="http://schemas.microsoft.com/office/drawing/2014/main" val="20004"/>
                    </a:ext>
                  </a:extLst>
                </a:gridCol>
                <a:gridCol w="1589382">
                  <a:extLst>
                    <a:ext uri="{9D8B030D-6E8A-4147-A177-3AD203B41FA5}">
                      <a16:colId xmlns:a16="http://schemas.microsoft.com/office/drawing/2014/main" val="20005"/>
                    </a:ext>
                  </a:extLst>
                </a:gridCol>
                <a:gridCol w="1589382">
                  <a:extLst>
                    <a:ext uri="{9D8B030D-6E8A-4147-A177-3AD203B41FA5}">
                      <a16:colId xmlns:a16="http://schemas.microsoft.com/office/drawing/2014/main" val="20006"/>
                    </a:ext>
                  </a:extLst>
                </a:gridCol>
              </a:tblGrid>
              <a:tr h="323831">
                <a:tc>
                  <a:txBody>
                    <a:bodyPr/>
                    <a:lstStyle/>
                    <a:p>
                      <a:pPr algn="ctr"/>
                      <a:r>
                        <a:rPr lang="zh-TW" altLang="en-US" sz="3200" dirty="0"/>
                        <a:t>學期</a:t>
                      </a:r>
                      <a:endParaRPr lang="en-US" sz="3200" dirty="0"/>
                    </a:p>
                  </a:txBody>
                  <a:tcPr/>
                </a:tc>
                <a:tc>
                  <a:txBody>
                    <a:bodyPr/>
                    <a:lstStyle/>
                    <a:p>
                      <a:pPr algn="ctr"/>
                      <a:r>
                        <a:rPr lang="zh-TW" altLang="en-US" sz="3200" dirty="0"/>
                        <a:t>一上</a:t>
                      </a:r>
                      <a:endParaRPr lang="en-US" sz="3200" dirty="0"/>
                    </a:p>
                  </a:txBody>
                  <a:tcPr/>
                </a:tc>
                <a:tc>
                  <a:txBody>
                    <a:bodyPr/>
                    <a:lstStyle/>
                    <a:p>
                      <a:pPr algn="ctr"/>
                      <a:r>
                        <a:rPr lang="zh-TW" altLang="en-US" sz="3200" dirty="0"/>
                        <a:t>一下</a:t>
                      </a:r>
                      <a:endParaRPr lang="en-US" sz="3200" dirty="0"/>
                    </a:p>
                  </a:txBody>
                  <a:tcPr/>
                </a:tc>
                <a:tc>
                  <a:txBody>
                    <a:bodyPr/>
                    <a:lstStyle/>
                    <a:p>
                      <a:pPr algn="ctr"/>
                      <a:r>
                        <a:rPr lang="zh-TW" altLang="en-US" sz="3200" dirty="0"/>
                        <a:t>二上</a:t>
                      </a:r>
                      <a:endParaRPr lang="en-US" sz="3200" dirty="0"/>
                    </a:p>
                  </a:txBody>
                  <a:tcPr/>
                </a:tc>
                <a:tc>
                  <a:txBody>
                    <a:bodyPr/>
                    <a:lstStyle/>
                    <a:p>
                      <a:pPr algn="ctr"/>
                      <a:r>
                        <a:rPr lang="zh-TW" altLang="en-US" sz="3200" dirty="0"/>
                        <a:t>二下</a:t>
                      </a:r>
                      <a:endParaRPr lang="en-US" sz="3200" dirty="0"/>
                    </a:p>
                  </a:txBody>
                  <a:tcPr/>
                </a:tc>
                <a:tc>
                  <a:txBody>
                    <a:bodyPr/>
                    <a:lstStyle/>
                    <a:p>
                      <a:pPr algn="ctr"/>
                      <a:r>
                        <a:rPr lang="zh-TW" altLang="en-US" sz="3200" dirty="0"/>
                        <a:t>三上</a:t>
                      </a:r>
                      <a:endParaRPr lang="en-US" sz="3200" dirty="0"/>
                    </a:p>
                  </a:txBody>
                  <a:tcPr/>
                </a:tc>
                <a:tc>
                  <a:txBody>
                    <a:bodyPr/>
                    <a:lstStyle/>
                    <a:p>
                      <a:pPr algn="ctr"/>
                      <a:r>
                        <a:rPr lang="zh-TW" altLang="en-US" sz="3200" dirty="0"/>
                        <a:t>三下</a:t>
                      </a:r>
                      <a:endParaRPr lang="en-US" sz="3200" dirty="0"/>
                    </a:p>
                  </a:txBody>
                  <a:tcPr/>
                </a:tc>
                <a:extLst>
                  <a:ext uri="{0D108BD9-81ED-4DB2-BD59-A6C34878D82A}">
                    <a16:rowId xmlns:a16="http://schemas.microsoft.com/office/drawing/2014/main" val="10000"/>
                  </a:ext>
                </a:extLst>
              </a:tr>
              <a:tr h="323831">
                <a:tc>
                  <a:txBody>
                    <a:bodyPr/>
                    <a:lstStyle/>
                    <a:p>
                      <a:pPr algn="ctr"/>
                      <a:r>
                        <a:rPr lang="zh-TW" altLang="en-US" sz="3200" dirty="0"/>
                        <a:t>平均</a:t>
                      </a:r>
                      <a:endParaRPr lang="en-US" sz="3200" dirty="0"/>
                    </a:p>
                  </a:txBody>
                  <a:tcPr/>
                </a:tc>
                <a:tc>
                  <a:txBody>
                    <a:bodyPr/>
                    <a:lstStyle/>
                    <a:p>
                      <a:pPr algn="ctr"/>
                      <a:r>
                        <a:rPr lang="en-US" sz="3200" dirty="0"/>
                        <a:t>65</a:t>
                      </a:r>
                    </a:p>
                  </a:txBody>
                  <a:tcPr/>
                </a:tc>
                <a:tc>
                  <a:txBody>
                    <a:bodyPr/>
                    <a:lstStyle/>
                    <a:p>
                      <a:pPr algn="ctr"/>
                      <a:r>
                        <a:rPr lang="en-US" sz="3200" dirty="0"/>
                        <a:t>59</a:t>
                      </a:r>
                    </a:p>
                  </a:txBody>
                  <a:tcPr/>
                </a:tc>
                <a:tc>
                  <a:txBody>
                    <a:bodyPr/>
                    <a:lstStyle/>
                    <a:p>
                      <a:pPr algn="ctr"/>
                      <a:r>
                        <a:rPr lang="en-US" sz="3200" dirty="0"/>
                        <a:t>78</a:t>
                      </a:r>
                    </a:p>
                  </a:txBody>
                  <a:tcPr/>
                </a:tc>
                <a:tc>
                  <a:txBody>
                    <a:bodyPr/>
                    <a:lstStyle/>
                    <a:p>
                      <a:pPr algn="ctr"/>
                      <a:r>
                        <a:rPr lang="en-US" sz="3200" dirty="0"/>
                        <a:t>82</a:t>
                      </a:r>
                    </a:p>
                  </a:txBody>
                  <a:tcPr/>
                </a:tc>
                <a:tc>
                  <a:txBody>
                    <a:bodyPr/>
                    <a:lstStyle/>
                    <a:p>
                      <a:pPr algn="ctr"/>
                      <a:r>
                        <a:rPr lang="en-US" sz="3200" dirty="0"/>
                        <a:t>80</a:t>
                      </a:r>
                    </a:p>
                  </a:txBody>
                  <a:tcPr/>
                </a:tc>
                <a:tc>
                  <a:txBody>
                    <a:bodyPr/>
                    <a:lstStyle/>
                    <a:p>
                      <a:pPr algn="ctr"/>
                      <a:r>
                        <a:rPr lang="en-US" sz="3200" dirty="0"/>
                        <a:t>78</a:t>
                      </a:r>
                    </a:p>
                  </a:txBody>
                  <a:tcPr/>
                </a:tc>
                <a:extLst>
                  <a:ext uri="{0D108BD9-81ED-4DB2-BD59-A6C34878D82A}">
                    <a16:rowId xmlns:a16="http://schemas.microsoft.com/office/drawing/2014/main" val="10001"/>
                  </a:ext>
                </a:extLst>
              </a:tr>
            </a:tbl>
          </a:graphicData>
        </a:graphic>
      </p:graphicFrame>
      <p:pic>
        <p:nvPicPr>
          <p:cNvPr id="6" name="Picture 4" descr="「黑馬」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b="4987"/>
          <a:stretch/>
        </p:blipFill>
        <p:spPr bwMode="auto">
          <a:xfrm flipH="1">
            <a:off x="10509889" y="0"/>
            <a:ext cx="1687822" cy="17670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8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50531-E244-43DD-96D9-F0D6819B1BD7}"/>
              </a:ext>
            </a:extLst>
          </p:cNvPr>
          <p:cNvSpPr>
            <a:spLocks noGrp="1"/>
          </p:cNvSpPr>
          <p:nvPr>
            <p:ph type="title"/>
          </p:nvPr>
        </p:nvSpPr>
        <p:spPr/>
        <p:txBody>
          <a:bodyPr/>
          <a:lstStyle/>
          <a:p>
            <a:r>
              <a:rPr lang="zh-TW" altLang="en-US" b="1" dirty="0"/>
              <a:t>人生十字路的學生</a:t>
            </a:r>
            <a:endParaRPr lang="en-US" dirty="0"/>
          </a:p>
        </p:txBody>
      </p:sp>
      <p:sp>
        <p:nvSpPr>
          <p:cNvPr id="3" name="內容版面配置區 2">
            <a:extLst>
              <a:ext uri="{FF2B5EF4-FFF2-40B4-BE49-F238E27FC236}">
                <a16:creationId xmlns:a16="http://schemas.microsoft.com/office/drawing/2014/main" id="{04AEA7F9-04C7-43F2-B0A2-2CD48FBBE3F8}"/>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F9C3310F-0289-4C34-86A9-1AD82384221B}"/>
              </a:ext>
            </a:extLst>
          </p:cNvPr>
          <p:cNvPicPr>
            <a:picLocks noChangeAspect="1"/>
          </p:cNvPicPr>
          <p:nvPr/>
        </p:nvPicPr>
        <p:blipFill rotWithShape="1">
          <a:blip r:embed="rId2"/>
          <a:srcRect l="-1781" t="16649" r="1781" b="33435"/>
          <a:stretch/>
        </p:blipFill>
        <p:spPr>
          <a:xfrm>
            <a:off x="832590" y="1898085"/>
            <a:ext cx="11196539" cy="3493050"/>
          </a:xfrm>
          <a:prstGeom prst="rect">
            <a:avLst/>
          </a:prstGeom>
          <a:ln>
            <a:noFill/>
          </a:ln>
          <a:effectLst>
            <a:softEdge rad="112500"/>
          </a:effectLst>
        </p:spPr>
      </p:pic>
    </p:spTree>
    <p:extLst>
      <p:ext uri="{BB962C8B-B14F-4D97-AF65-F5344CB8AC3E}">
        <p14:creationId xmlns:p14="http://schemas.microsoft.com/office/powerpoint/2010/main" val="274222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B0960-E5C8-4A8F-B267-1B1210601749}"/>
              </a:ext>
            </a:extLst>
          </p:cNvPr>
          <p:cNvSpPr>
            <a:spLocks noGrp="1"/>
          </p:cNvSpPr>
          <p:nvPr>
            <p:ph type="title"/>
          </p:nvPr>
        </p:nvSpPr>
        <p:spPr/>
        <p:txBody>
          <a:bodyPr/>
          <a:lstStyle/>
          <a:p>
            <a:r>
              <a:rPr lang="zh-TW" altLang="en-US" b="1" dirty="0">
                <a:solidFill>
                  <a:schemeClr val="tx1"/>
                </a:solidFill>
              </a:rPr>
              <a:t>報告大綱</a:t>
            </a:r>
            <a:endParaRPr lang="en-US" b="1" dirty="0">
              <a:solidFill>
                <a:schemeClr val="tx1"/>
              </a:solidFill>
            </a:endParaRPr>
          </a:p>
        </p:txBody>
      </p:sp>
      <p:sp>
        <p:nvSpPr>
          <p:cNvPr id="3" name="內容版面配置區 2">
            <a:extLst>
              <a:ext uri="{FF2B5EF4-FFF2-40B4-BE49-F238E27FC236}">
                <a16:creationId xmlns:a16="http://schemas.microsoft.com/office/drawing/2014/main" id="{4A035F30-8F33-4141-8158-F4F3E130CAE1}"/>
              </a:ext>
            </a:extLst>
          </p:cNvPr>
          <p:cNvSpPr>
            <a:spLocks noGrp="1"/>
          </p:cNvSpPr>
          <p:nvPr>
            <p:ph idx="1"/>
          </p:nvPr>
        </p:nvSpPr>
        <p:spPr/>
        <p:txBody>
          <a:bodyPr>
            <a:normAutofit/>
          </a:bodyPr>
          <a:lstStyle/>
          <a:p>
            <a:pPr marL="0" indent="0" algn="ctr">
              <a:buNone/>
            </a:pPr>
            <a:r>
              <a:rPr lang="en-US" altLang="zh-TW" sz="23900" dirty="0"/>
              <a:t>…</a:t>
            </a:r>
            <a:endParaRPr lang="en-US" sz="23900" dirty="0"/>
          </a:p>
        </p:txBody>
      </p:sp>
    </p:spTree>
    <p:extLst>
      <p:ext uri="{BB962C8B-B14F-4D97-AF65-F5344CB8AC3E}">
        <p14:creationId xmlns:p14="http://schemas.microsoft.com/office/powerpoint/2010/main" val="1005629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693150-C28E-4830-9A57-685DFC4920FF}"/>
              </a:ext>
            </a:extLst>
          </p:cNvPr>
          <p:cNvSpPr>
            <a:spLocks noGrp="1"/>
          </p:cNvSpPr>
          <p:nvPr>
            <p:ph type="title"/>
          </p:nvPr>
        </p:nvSpPr>
        <p:spPr/>
        <p:txBody>
          <a:bodyPr/>
          <a:lstStyle/>
          <a:p>
            <a:r>
              <a:rPr lang="zh-TW" altLang="en-US" b="1" dirty="0"/>
              <a:t>人生十字路的學生</a:t>
            </a:r>
            <a:endParaRPr lang="en-US" dirty="0"/>
          </a:p>
        </p:txBody>
      </p:sp>
      <p:sp>
        <p:nvSpPr>
          <p:cNvPr id="3" name="內容版面配置區 2">
            <a:extLst>
              <a:ext uri="{FF2B5EF4-FFF2-40B4-BE49-F238E27FC236}">
                <a16:creationId xmlns:a16="http://schemas.microsoft.com/office/drawing/2014/main" id="{31EC46AD-7BD5-4558-85CD-84365F89CD0B}"/>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4CB7DD74-2695-43BF-825C-2C87924EE885}"/>
              </a:ext>
            </a:extLst>
          </p:cNvPr>
          <p:cNvPicPr>
            <a:picLocks noChangeAspect="1"/>
          </p:cNvPicPr>
          <p:nvPr/>
        </p:nvPicPr>
        <p:blipFill rotWithShape="1">
          <a:blip r:embed="rId2"/>
          <a:srcRect t="17405" b="20006"/>
          <a:stretch/>
        </p:blipFill>
        <p:spPr>
          <a:xfrm>
            <a:off x="1036320" y="1845734"/>
            <a:ext cx="10972801" cy="4292377"/>
          </a:xfrm>
          <a:prstGeom prst="rect">
            <a:avLst/>
          </a:prstGeom>
        </p:spPr>
      </p:pic>
    </p:spTree>
    <p:extLst>
      <p:ext uri="{BB962C8B-B14F-4D97-AF65-F5344CB8AC3E}">
        <p14:creationId xmlns:p14="http://schemas.microsoft.com/office/powerpoint/2010/main" val="1039808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學術路途</a:t>
            </a:r>
            <a:endParaRPr lang="en-US"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dirty="0"/>
              <a:t>紅綠燈</a:t>
            </a:r>
            <a:r>
              <a:rPr lang="zh-CN" altLang="en-US" dirty="0"/>
              <a:t>自動控制模式</a:t>
            </a:r>
            <a:endParaRPr lang="en-US" altLang="zh-TW" dirty="0"/>
          </a:p>
        </p:txBody>
      </p:sp>
      <p:pic>
        <p:nvPicPr>
          <p:cNvPr id="4" name="圖片 3">
            <a:extLst>
              <a:ext uri="{FF2B5EF4-FFF2-40B4-BE49-F238E27FC236}">
                <a16:creationId xmlns:a16="http://schemas.microsoft.com/office/drawing/2014/main" id="{A025EF1F-AD02-2647-B7A3-C21AF926C3EC}"/>
              </a:ext>
            </a:extLst>
          </p:cNvPr>
          <p:cNvPicPr>
            <a:picLocks noChangeAspect="1"/>
          </p:cNvPicPr>
          <p:nvPr/>
        </p:nvPicPr>
        <p:blipFill rotWithShape="1">
          <a:blip r:embed="rId2"/>
          <a:srcRect l="652" t="5646" b="1800"/>
          <a:stretch/>
        </p:blipFill>
        <p:spPr>
          <a:xfrm>
            <a:off x="4158952" y="2242955"/>
            <a:ext cx="6509047" cy="3734513"/>
          </a:xfrm>
          <a:prstGeom prst="rect">
            <a:avLst/>
          </a:prstGeom>
          <a:ln>
            <a:noFill/>
          </a:ln>
          <a:effectLst>
            <a:softEdge rad="112500"/>
          </a:effectLst>
        </p:spPr>
      </p:pic>
    </p:spTree>
    <p:extLst>
      <p:ext uri="{BB962C8B-B14F-4D97-AF65-F5344CB8AC3E}">
        <p14:creationId xmlns:p14="http://schemas.microsoft.com/office/powerpoint/2010/main" val="3033086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D86E0-4764-4C88-B5B3-1DF2C513FB6D}"/>
              </a:ext>
            </a:extLst>
          </p:cNvPr>
          <p:cNvSpPr>
            <a:spLocks noGrp="1"/>
          </p:cNvSpPr>
          <p:nvPr>
            <p:ph type="title"/>
          </p:nvPr>
        </p:nvSpPr>
        <p:spPr/>
        <p:txBody>
          <a:bodyPr/>
          <a:lstStyle/>
          <a:p>
            <a:r>
              <a:rPr lang="zh-TW" altLang="en-US" b="1" dirty="0"/>
              <a:t>學術路途</a:t>
            </a:r>
            <a:endParaRPr lang="en-US" b="1" dirty="0"/>
          </a:p>
        </p:txBody>
      </p:sp>
      <p:sp>
        <p:nvSpPr>
          <p:cNvPr id="3" name="內容版面配置區 2">
            <a:extLst>
              <a:ext uri="{FF2B5EF4-FFF2-40B4-BE49-F238E27FC236}">
                <a16:creationId xmlns:a16="http://schemas.microsoft.com/office/drawing/2014/main" id="{AF3117D9-C91B-41B9-9C8D-75D8FD361297}"/>
              </a:ext>
            </a:extLst>
          </p:cNvPr>
          <p:cNvSpPr>
            <a:spLocks noGrp="1"/>
          </p:cNvSpPr>
          <p:nvPr>
            <p:ph idx="1"/>
          </p:nvPr>
        </p:nvSpPr>
        <p:spPr/>
        <p:txBody>
          <a:bodyPr/>
          <a:lstStyle/>
          <a:p>
            <a:r>
              <a:rPr lang="zh-TW" altLang="en-US" dirty="0"/>
              <a:t>路邊停車格自動偵測與推薦</a:t>
            </a:r>
            <a:endParaRPr lang="en-US" dirty="0"/>
          </a:p>
        </p:txBody>
      </p:sp>
      <p:grpSp>
        <p:nvGrpSpPr>
          <p:cNvPr id="4" name="群組 3">
            <a:extLst>
              <a:ext uri="{FF2B5EF4-FFF2-40B4-BE49-F238E27FC236}">
                <a16:creationId xmlns:a16="http://schemas.microsoft.com/office/drawing/2014/main" id="{88F494BB-177B-4D4E-8439-9A7856A3C945}"/>
              </a:ext>
            </a:extLst>
          </p:cNvPr>
          <p:cNvGrpSpPr/>
          <p:nvPr/>
        </p:nvGrpSpPr>
        <p:grpSpPr>
          <a:xfrm>
            <a:off x="1097280" y="2708298"/>
            <a:ext cx="10685218" cy="3526959"/>
            <a:chOff x="1276003" y="2726376"/>
            <a:chExt cx="10436450" cy="4039374"/>
          </a:xfrm>
        </p:grpSpPr>
        <p:sp>
          <p:nvSpPr>
            <p:cNvPr id="5" name="矩形: 圓角 10">
              <a:extLst>
                <a:ext uri="{FF2B5EF4-FFF2-40B4-BE49-F238E27FC236}">
                  <a16:creationId xmlns:a16="http://schemas.microsoft.com/office/drawing/2014/main" id="{D9401AD3-C590-4BBF-9A19-134D7E32BE83}"/>
                </a:ext>
              </a:extLst>
            </p:cNvPr>
            <p:cNvSpPr/>
            <p:nvPr/>
          </p:nvSpPr>
          <p:spPr>
            <a:xfrm>
              <a:off x="3293696" y="5019440"/>
              <a:ext cx="5939469" cy="1703857"/>
            </a:xfrm>
            <a:prstGeom prst="roundRect">
              <a:avLst/>
            </a:prstGeom>
            <a:noFill/>
            <a:ln w="60325">
              <a:solidFill>
                <a:schemeClr val="accent2">
                  <a:alpha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sp>
          <p:nvSpPr>
            <p:cNvPr id="6" name="矩形: 圓角 11">
              <a:extLst>
                <a:ext uri="{FF2B5EF4-FFF2-40B4-BE49-F238E27FC236}">
                  <a16:creationId xmlns:a16="http://schemas.microsoft.com/office/drawing/2014/main" id="{48558914-B1A6-4FAF-B301-33FD492A72EC}"/>
                </a:ext>
              </a:extLst>
            </p:cNvPr>
            <p:cNvSpPr/>
            <p:nvPr/>
          </p:nvSpPr>
          <p:spPr>
            <a:xfrm>
              <a:off x="3300458" y="4003802"/>
              <a:ext cx="2106637" cy="788421"/>
            </a:xfrm>
            <a:prstGeom prst="roundRect">
              <a:avLst/>
            </a:prstGeom>
            <a:noFill/>
            <a:ln w="60325">
              <a:solidFill>
                <a:srgbClr val="FFC000">
                  <a:alpha val="40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pic>
          <p:nvPicPr>
            <p:cNvPr id="7" name="圖片 6">
              <a:extLst>
                <a:ext uri="{FF2B5EF4-FFF2-40B4-BE49-F238E27FC236}">
                  <a16:creationId xmlns:a16="http://schemas.microsoft.com/office/drawing/2014/main" id="{61A378D5-E04C-4F22-AD87-CAF123BAAF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59588" y="3798309"/>
              <a:ext cx="2099109" cy="1091449"/>
            </a:xfrm>
            <a:prstGeom prst="rect">
              <a:avLst/>
            </a:prstGeom>
          </p:spPr>
        </p:pic>
        <p:sp>
          <p:nvSpPr>
            <p:cNvPr id="8" name="矩形: 圓角 19">
              <a:extLst>
                <a:ext uri="{FF2B5EF4-FFF2-40B4-BE49-F238E27FC236}">
                  <a16:creationId xmlns:a16="http://schemas.microsoft.com/office/drawing/2014/main" id="{EAF67C55-D0A8-4F26-824C-9093350EB702}"/>
                </a:ext>
              </a:extLst>
            </p:cNvPr>
            <p:cNvSpPr/>
            <p:nvPr/>
          </p:nvSpPr>
          <p:spPr>
            <a:xfrm>
              <a:off x="3638073" y="6127304"/>
              <a:ext cx="1138583" cy="32796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zh-TW" altLang="en-US" sz="1200" kern="1200" dirty="0">
                  <a:solidFill>
                    <a:schemeClr val="tx1"/>
                  </a:solidFill>
                  <a:latin typeface="新細明體" panose="02020500000000000000" pitchFamily="18" charset="-120"/>
                  <a:ea typeface="新細明體" panose="02020500000000000000" pitchFamily="18" charset="-120"/>
                </a:rPr>
                <a:t>蒐集圖片資料</a:t>
              </a:r>
            </a:p>
          </p:txBody>
        </p:sp>
        <p:sp>
          <p:nvSpPr>
            <p:cNvPr id="9" name="矩形: 圓角 20">
              <a:extLst>
                <a:ext uri="{FF2B5EF4-FFF2-40B4-BE49-F238E27FC236}">
                  <a16:creationId xmlns:a16="http://schemas.microsoft.com/office/drawing/2014/main" id="{8ED0134F-56B7-4B05-8233-75D916102FA2}"/>
                </a:ext>
              </a:extLst>
            </p:cNvPr>
            <p:cNvSpPr/>
            <p:nvPr/>
          </p:nvSpPr>
          <p:spPr>
            <a:xfrm>
              <a:off x="4911662" y="6127304"/>
              <a:ext cx="1138583" cy="32796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200" kern="1200" dirty="0">
                  <a:solidFill>
                    <a:schemeClr val="tx1"/>
                  </a:solidFill>
                  <a:latin typeface="新細明體" panose="02020500000000000000" pitchFamily="18" charset="-120"/>
                  <a:ea typeface="新細明體" panose="02020500000000000000" pitchFamily="18" charset="-120"/>
                </a:rPr>
                <a:t>資料前處理</a:t>
              </a:r>
            </a:p>
          </p:txBody>
        </p:sp>
        <p:sp>
          <p:nvSpPr>
            <p:cNvPr id="10" name="矩形: 圓角 21">
              <a:extLst>
                <a:ext uri="{FF2B5EF4-FFF2-40B4-BE49-F238E27FC236}">
                  <a16:creationId xmlns:a16="http://schemas.microsoft.com/office/drawing/2014/main" id="{45547CBD-EE12-4493-96C0-6B304AE277E4}"/>
                </a:ext>
              </a:extLst>
            </p:cNvPr>
            <p:cNvSpPr/>
            <p:nvPr/>
          </p:nvSpPr>
          <p:spPr>
            <a:xfrm>
              <a:off x="6213082" y="6127304"/>
              <a:ext cx="1138583" cy="32796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200" kern="1200" dirty="0">
                  <a:solidFill>
                    <a:schemeClr val="tx1"/>
                  </a:solidFill>
                  <a:latin typeface="新細明體" panose="02020500000000000000" pitchFamily="18" charset="-120"/>
                  <a:ea typeface="新細明體" panose="02020500000000000000" pitchFamily="18" charset="-120"/>
                </a:rPr>
                <a:t>輸入圖片資料</a:t>
              </a:r>
            </a:p>
          </p:txBody>
        </p:sp>
        <p:sp>
          <p:nvSpPr>
            <p:cNvPr id="11" name="矩形: 圓角 22">
              <a:extLst>
                <a:ext uri="{FF2B5EF4-FFF2-40B4-BE49-F238E27FC236}">
                  <a16:creationId xmlns:a16="http://schemas.microsoft.com/office/drawing/2014/main" id="{25ABED44-79A6-4F8F-A5CF-F76EE048EB84}"/>
                </a:ext>
              </a:extLst>
            </p:cNvPr>
            <p:cNvSpPr/>
            <p:nvPr/>
          </p:nvSpPr>
          <p:spPr>
            <a:xfrm>
              <a:off x="7527336" y="6052052"/>
              <a:ext cx="1474016" cy="47847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TW" sz="1200" kern="1200" dirty="0">
                  <a:solidFill>
                    <a:schemeClr val="tx1"/>
                  </a:solidFill>
                  <a:latin typeface="新細明體" panose="02020500000000000000" pitchFamily="18" charset="-120"/>
                  <a:ea typeface="新細明體" panose="02020500000000000000" pitchFamily="18" charset="-120"/>
                </a:rPr>
                <a:t>R-CNN</a:t>
              </a:r>
            </a:p>
            <a:p>
              <a:pPr algn="ctr" defTabSz="685800">
                <a:buClrTx/>
              </a:pPr>
              <a:r>
                <a:rPr lang="en-US" altLang="zh-TW" sz="1200" kern="1200" dirty="0">
                  <a:solidFill>
                    <a:schemeClr val="tx1"/>
                  </a:solidFill>
                  <a:latin typeface="新細明體" panose="02020500000000000000" pitchFamily="18" charset="-120"/>
                  <a:ea typeface="新細明體" panose="02020500000000000000" pitchFamily="18" charset="-120"/>
                </a:rPr>
                <a:t>(</a:t>
              </a:r>
              <a:r>
                <a:rPr lang="zh-TW" altLang="en-US" sz="1200" kern="1200" dirty="0">
                  <a:solidFill>
                    <a:schemeClr val="tx1"/>
                  </a:solidFill>
                  <a:latin typeface="新細明體" panose="02020500000000000000" pitchFamily="18" charset="-120"/>
                  <a:ea typeface="新細明體" panose="02020500000000000000" pitchFamily="18" charset="-120"/>
                </a:rPr>
                <a:t>物件偵測演算法</a:t>
              </a:r>
              <a:r>
                <a:rPr lang="en-US" altLang="zh-TW" sz="1200" kern="1200" dirty="0">
                  <a:solidFill>
                    <a:schemeClr val="tx1"/>
                  </a:solidFill>
                  <a:latin typeface="新細明體" panose="02020500000000000000" pitchFamily="18" charset="-120"/>
                  <a:ea typeface="新細明體" panose="02020500000000000000" pitchFamily="18" charset="-120"/>
                </a:rPr>
                <a:t>)</a:t>
              </a:r>
              <a:endParaRPr lang="zh-TW" altLang="en-US" sz="1200" kern="1200" dirty="0">
                <a:solidFill>
                  <a:schemeClr val="tx1"/>
                </a:solidFill>
                <a:latin typeface="新細明體" panose="02020500000000000000" pitchFamily="18" charset="-120"/>
                <a:ea typeface="新細明體" panose="02020500000000000000" pitchFamily="18" charset="-120"/>
              </a:endParaRPr>
            </a:p>
          </p:txBody>
        </p:sp>
        <p:sp>
          <p:nvSpPr>
            <p:cNvPr id="12" name="矩形: 圓角 23">
              <a:extLst>
                <a:ext uri="{FF2B5EF4-FFF2-40B4-BE49-F238E27FC236}">
                  <a16:creationId xmlns:a16="http://schemas.microsoft.com/office/drawing/2014/main" id="{38A972EE-BF3C-4E54-A32C-0CE4ED29BC4C}"/>
                </a:ext>
              </a:extLst>
            </p:cNvPr>
            <p:cNvSpPr/>
            <p:nvPr/>
          </p:nvSpPr>
          <p:spPr>
            <a:xfrm>
              <a:off x="3465974" y="5933019"/>
              <a:ext cx="5678106" cy="725711"/>
            </a:xfrm>
            <a:prstGeom prst="roundRect">
              <a:avLst/>
            </a:prstGeom>
            <a:noFill/>
            <a:ln w="60325">
              <a:solidFill>
                <a:schemeClr val="accent2">
                  <a:alpha val="32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400" kern="1200">
                <a:solidFill>
                  <a:schemeClr val="tx1"/>
                </a:solidFill>
                <a:latin typeface="標楷體" panose="03000509000000000000" pitchFamily="65" charset="-120"/>
                <a:ea typeface="標楷體" panose="03000509000000000000" pitchFamily="65" charset="-120"/>
              </a:endParaRPr>
            </a:p>
          </p:txBody>
        </p:sp>
        <p:cxnSp>
          <p:nvCxnSpPr>
            <p:cNvPr id="13" name="直線單箭頭接點 12">
              <a:extLst>
                <a:ext uri="{FF2B5EF4-FFF2-40B4-BE49-F238E27FC236}">
                  <a16:creationId xmlns:a16="http://schemas.microsoft.com/office/drawing/2014/main" id="{A7D2260C-FEB2-418E-A694-3CE8D8F50947}"/>
                </a:ext>
              </a:extLst>
            </p:cNvPr>
            <p:cNvCxnSpPr>
              <a:stCxn id="8" idx="3"/>
              <a:endCxn id="9" idx="1"/>
            </p:cNvCxnSpPr>
            <p:nvPr/>
          </p:nvCxnSpPr>
          <p:spPr>
            <a:xfrm>
              <a:off x="4776655" y="6291287"/>
              <a:ext cx="135008"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直線單箭頭接點 13">
              <a:extLst>
                <a:ext uri="{FF2B5EF4-FFF2-40B4-BE49-F238E27FC236}">
                  <a16:creationId xmlns:a16="http://schemas.microsoft.com/office/drawing/2014/main" id="{3976858A-9CA2-448F-AF82-C4333A4D7E8F}"/>
                </a:ext>
              </a:extLst>
            </p:cNvPr>
            <p:cNvCxnSpPr>
              <a:cxnSpLocks/>
              <a:stCxn id="9" idx="3"/>
              <a:endCxn id="10" idx="1"/>
            </p:cNvCxnSpPr>
            <p:nvPr/>
          </p:nvCxnSpPr>
          <p:spPr>
            <a:xfrm>
              <a:off x="6050245" y="6291288"/>
              <a:ext cx="16283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直線單箭頭接點 14">
              <a:extLst>
                <a:ext uri="{FF2B5EF4-FFF2-40B4-BE49-F238E27FC236}">
                  <a16:creationId xmlns:a16="http://schemas.microsoft.com/office/drawing/2014/main" id="{ABC9401A-B3A9-4B3B-B471-BF8D5878BC54}"/>
                </a:ext>
              </a:extLst>
            </p:cNvPr>
            <p:cNvCxnSpPr>
              <a:cxnSpLocks/>
              <a:stCxn id="10" idx="3"/>
              <a:endCxn id="11" idx="1"/>
            </p:cNvCxnSpPr>
            <p:nvPr/>
          </p:nvCxnSpPr>
          <p:spPr>
            <a:xfrm>
              <a:off x="7351664" y="6291288"/>
              <a:ext cx="175673"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矩形: 圓角 32">
              <a:extLst>
                <a:ext uri="{FF2B5EF4-FFF2-40B4-BE49-F238E27FC236}">
                  <a16:creationId xmlns:a16="http://schemas.microsoft.com/office/drawing/2014/main" id="{97926D6D-10E6-432C-84B6-B392DD88FF0F}"/>
                </a:ext>
              </a:extLst>
            </p:cNvPr>
            <p:cNvSpPr/>
            <p:nvPr/>
          </p:nvSpPr>
          <p:spPr>
            <a:xfrm>
              <a:off x="5106031" y="5248055"/>
              <a:ext cx="2051263" cy="47847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200" kern="1200" dirty="0">
                  <a:solidFill>
                    <a:schemeClr val="tx1"/>
                  </a:solidFill>
                  <a:latin typeface="jf open 粉圓 1.1" panose="020F0500000000000000" pitchFamily="34" charset="-120"/>
                  <a:ea typeface="jf open 粉圓 1.1" panose="020F0500000000000000" pitchFamily="34" charset="-120"/>
                </a:rPr>
                <a:t>輸出 停車格辨識模型</a:t>
              </a:r>
            </a:p>
          </p:txBody>
        </p:sp>
        <p:cxnSp>
          <p:nvCxnSpPr>
            <p:cNvPr id="17" name="接點: 肘形 36">
              <a:extLst>
                <a:ext uri="{FF2B5EF4-FFF2-40B4-BE49-F238E27FC236}">
                  <a16:creationId xmlns:a16="http://schemas.microsoft.com/office/drawing/2014/main" id="{0CC6B7F7-31E6-45D2-8343-A66141BE2DAA}"/>
                </a:ext>
              </a:extLst>
            </p:cNvPr>
            <p:cNvCxnSpPr>
              <a:cxnSpLocks/>
              <a:stCxn id="11" idx="0"/>
              <a:endCxn id="16" idx="3"/>
            </p:cNvCxnSpPr>
            <p:nvPr/>
          </p:nvCxnSpPr>
          <p:spPr>
            <a:xfrm rot="16200000" flipV="1">
              <a:off x="7428441" y="5216147"/>
              <a:ext cx="564758" cy="1107050"/>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41">
              <a:extLst>
                <a:ext uri="{FF2B5EF4-FFF2-40B4-BE49-F238E27FC236}">
                  <a16:creationId xmlns:a16="http://schemas.microsoft.com/office/drawing/2014/main" id="{AA5DBFB2-15C0-4C1A-970E-180AC5907596}"/>
                </a:ext>
              </a:extLst>
            </p:cNvPr>
            <p:cNvCxnSpPr>
              <a:cxnSpLocks/>
              <a:stCxn id="16" idx="1"/>
              <a:endCxn id="7" idx="2"/>
            </p:cNvCxnSpPr>
            <p:nvPr/>
          </p:nvCxnSpPr>
          <p:spPr>
            <a:xfrm rot="10800000">
              <a:off x="4309143" y="4889759"/>
              <a:ext cx="796888" cy="597535"/>
            </a:xfrm>
            <a:prstGeom prst="bentConnector2">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24DDEF8-3B08-45ED-87E3-571C1E1F2FBC}"/>
                </a:ext>
              </a:extLst>
            </p:cNvPr>
            <p:cNvCxnSpPr>
              <a:cxnSpLocks/>
              <a:stCxn id="6" idx="0"/>
              <a:endCxn id="44" idx="2"/>
            </p:cNvCxnSpPr>
            <p:nvPr/>
          </p:nvCxnSpPr>
          <p:spPr>
            <a:xfrm flipV="1">
              <a:off x="4353777" y="3648391"/>
              <a:ext cx="280" cy="355411"/>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0" name="群組 19">
              <a:extLst>
                <a:ext uri="{FF2B5EF4-FFF2-40B4-BE49-F238E27FC236}">
                  <a16:creationId xmlns:a16="http://schemas.microsoft.com/office/drawing/2014/main" id="{82C10D23-64DF-42C6-89E7-805DBE0A6183}"/>
                </a:ext>
              </a:extLst>
            </p:cNvPr>
            <p:cNvGrpSpPr/>
            <p:nvPr/>
          </p:nvGrpSpPr>
          <p:grpSpPr>
            <a:xfrm>
              <a:off x="9037141" y="3701872"/>
              <a:ext cx="1686258" cy="1329781"/>
              <a:chOff x="9037141" y="3345622"/>
              <a:chExt cx="1686258" cy="1329781"/>
            </a:xfrm>
          </p:grpSpPr>
          <p:sp>
            <p:nvSpPr>
              <p:cNvPr id="47" name="矩形: 圓角 55">
                <a:extLst>
                  <a:ext uri="{FF2B5EF4-FFF2-40B4-BE49-F238E27FC236}">
                    <a16:creationId xmlns:a16="http://schemas.microsoft.com/office/drawing/2014/main" id="{1B947599-BC72-4BA5-AB9B-2D6C65A0AA4C}"/>
                  </a:ext>
                </a:extLst>
              </p:cNvPr>
              <p:cNvSpPr/>
              <p:nvPr/>
            </p:nvSpPr>
            <p:spPr>
              <a:xfrm>
                <a:off x="9334005" y="3345622"/>
                <a:ext cx="1092530" cy="1329781"/>
              </a:xfrm>
              <a:prstGeom prst="roundRect">
                <a:avLst/>
              </a:prstGeom>
              <a:noFill/>
              <a:ln w="60325">
                <a:solidFill>
                  <a:schemeClr val="accent5">
                    <a:lumMod val="60000"/>
                    <a:lumOff val="40000"/>
                    <a:alpha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pic>
            <p:nvPicPr>
              <p:cNvPr id="48" name="圖片 47">
                <a:extLst>
                  <a:ext uri="{FF2B5EF4-FFF2-40B4-BE49-F238E27FC236}">
                    <a16:creationId xmlns:a16="http://schemas.microsoft.com/office/drawing/2014/main" id="{58FA522A-ACB0-4ACF-85C8-348C042040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37141" y="3446577"/>
                <a:ext cx="1686258" cy="1185956"/>
              </a:xfrm>
              <a:prstGeom prst="rect">
                <a:avLst/>
              </a:prstGeom>
            </p:spPr>
          </p:pic>
        </p:grpSp>
        <p:sp>
          <p:nvSpPr>
            <p:cNvPr id="21" name="文字方塊 20">
              <a:extLst>
                <a:ext uri="{FF2B5EF4-FFF2-40B4-BE49-F238E27FC236}">
                  <a16:creationId xmlns:a16="http://schemas.microsoft.com/office/drawing/2014/main" id="{2F15B7E9-B4AD-4884-A301-11D86F690FC5}"/>
                </a:ext>
              </a:extLst>
            </p:cNvPr>
            <p:cNvSpPr txBox="1"/>
            <p:nvPr/>
          </p:nvSpPr>
          <p:spPr>
            <a:xfrm>
              <a:off x="7648486" y="4168587"/>
              <a:ext cx="1091133" cy="276999"/>
            </a:xfrm>
            <a:prstGeom prst="rect">
              <a:avLst/>
            </a:prstGeom>
            <a:noFill/>
          </p:spPr>
          <p:txBody>
            <a:bodyPr wrap="none" rtlCol="0">
              <a:spAutoFit/>
            </a:bodyPr>
            <a:lstStyle/>
            <a:p>
              <a:pPr defTabSz="685800">
                <a:buClrTx/>
              </a:pPr>
              <a:r>
                <a:rPr lang="en-US" altLang="zh-TW" sz="1200" kern="1200" dirty="0">
                  <a:latin typeface="jf open 粉圓 1.1" panose="020F0500000000000000" pitchFamily="34" charset="-120"/>
                  <a:ea typeface="jf open 粉圓 1.1" panose="020F0500000000000000" pitchFamily="34" charset="-120"/>
                  <a:cs typeface="+mn-cs"/>
                </a:rPr>
                <a:t>React Native</a:t>
              </a:r>
              <a:endParaRPr lang="zh-TW" altLang="en-US" sz="1200" kern="1200" dirty="0">
                <a:latin typeface="jf open 粉圓 1.1" panose="020F0500000000000000" pitchFamily="34" charset="-120"/>
                <a:ea typeface="jf open 粉圓 1.1" panose="020F0500000000000000" pitchFamily="34" charset="-120"/>
                <a:cs typeface="+mn-cs"/>
              </a:endParaRPr>
            </a:p>
          </p:txBody>
        </p:sp>
        <p:sp>
          <p:nvSpPr>
            <p:cNvPr id="22" name="矩形: 圓角 71">
              <a:extLst>
                <a:ext uri="{FF2B5EF4-FFF2-40B4-BE49-F238E27FC236}">
                  <a16:creationId xmlns:a16="http://schemas.microsoft.com/office/drawing/2014/main" id="{67E2EBEF-C8D9-4ECD-B32D-B8FBBC69CEE0}"/>
                </a:ext>
              </a:extLst>
            </p:cNvPr>
            <p:cNvSpPr/>
            <p:nvPr/>
          </p:nvSpPr>
          <p:spPr>
            <a:xfrm>
              <a:off x="9458122" y="3369154"/>
              <a:ext cx="844295" cy="312427"/>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200" kern="1200" dirty="0">
                  <a:solidFill>
                    <a:schemeClr val="tx1"/>
                  </a:solidFill>
                  <a:latin typeface="jf open 粉圓 1.1" panose="020F0500000000000000" pitchFamily="34" charset="-120"/>
                  <a:ea typeface="jf open 粉圓 1.1" panose="020F0500000000000000" pitchFamily="34" charset="-120"/>
                </a:rPr>
                <a:t>停車</a:t>
              </a:r>
              <a:r>
                <a:rPr lang="en-US" altLang="zh-TW" sz="1200" kern="1200" dirty="0">
                  <a:solidFill>
                    <a:schemeClr val="tx1"/>
                  </a:solidFill>
                  <a:latin typeface="jf open 粉圓 1.1" panose="020F0500000000000000" pitchFamily="34" charset="-120"/>
                  <a:ea typeface="jf open 粉圓 1.1" panose="020F0500000000000000" pitchFamily="34" charset="-120"/>
                </a:rPr>
                <a:t>App</a:t>
              </a:r>
              <a:endParaRPr lang="zh-TW" altLang="en-US" sz="1200" kern="1200" dirty="0">
                <a:solidFill>
                  <a:schemeClr val="tx1"/>
                </a:solidFill>
                <a:latin typeface="jf open 粉圓 1.1" panose="020F0500000000000000" pitchFamily="34" charset="-120"/>
                <a:ea typeface="jf open 粉圓 1.1" panose="020F0500000000000000" pitchFamily="34" charset="-120"/>
              </a:endParaRPr>
            </a:p>
          </p:txBody>
        </p:sp>
        <p:grpSp>
          <p:nvGrpSpPr>
            <p:cNvPr id="23" name="群組 22">
              <a:extLst>
                <a:ext uri="{FF2B5EF4-FFF2-40B4-BE49-F238E27FC236}">
                  <a16:creationId xmlns:a16="http://schemas.microsoft.com/office/drawing/2014/main" id="{0F0392C5-A458-44E6-B5E7-280AA790D331}"/>
                </a:ext>
              </a:extLst>
            </p:cNvPr>
            <p:cNvGrpSpPr/>
            <p:nvPr/>
          </p:nvGrpSpPr>
          <p:grpSpPr>
            <a:xfrm>
              <a:off x="3300738" y="2727677"/>
              <a:ext cx="2106637" cy="920714"/>
              <a:chOff x="4159612" y="2803274"/>
              <a:chExt cx="2106637" cy="920714"/>
            </a:xfrm>
          </p:grpSpPr>
          <p:sp>
            <p:nvSpPr>
              <p:cNvPr id="44" name="矩形: 圓角 47">
                <a:extLst>
                  <a:ext uri="{FF2B5EF4-FFF2-40B4-BE49-F238E27FC236}">
                    <a16:creationId xmlns:a16="http://schemas.microsoft.com/office/drawing/2014/main" id="{9ECA5833-6876-427B-89B0-064E1E04E8CF}"/>
                  </a:ext>
                </a:extLst>
              </p:cNvPr>
              <p:cNvSpPr/>
              <p:nvPr/>
            </p:nvSpPr>
            <p:spPr>
              <a:xfrm>
                <a:off x="4159612" y="2967257"/>
                <a:ext cx="2106637" cy="756731"/>
              </a:xfrm>
              <a:prstGeom prst="roundRect">
                <a:avLst/>
              </a:prstGeom>
              <a:noFill/>
              <a:ln w="60325">
                <a:solidFill>
                  <a:srgbClr val="FF0000">
                    <a:alpha val="40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sp>
            <p:nvSpPr>
              <p:cNvPr id="45" name="矩形: 圓角 72">
                <a:extLst>
                  <a:ext uri="{FF2B5EF4-FFF2-40B4-BE49-F238E27FC236}">
                    <a16:creationId xmlns:a16="http://schemas.microsoft.com/office/drawing/2014/main" id="{82E64851-D3D0-4041-9137-79FB797F0C4A}"/>
                  </a:ext>
                </a:extLst>
              </p:cNvPr>
              <p:cNvSpPr/>
              <p:nvPr/>
            </p:nvSpPr>
            <p:spPr>
              <a:xfrm>
                <a:off x="4491039" y="2803274"/>
                <a:ext cx="1392720" cy="312427"/>
              </a:xfrm>
              <a:prstGeom prst="roundRect">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100" kern="1200" dirty="0">
                    <a:solidFill>
                      <a:schemeClr val="tx1"/>
                    </a:solidFill>
                    <a:latin typeface="jf open 粉圓 1.1" panose="020F0500000000000000" pitchFamily="34" charset="-120"/>
                    <a:ea typeface="jf open 粉圓 1.1" panose="020F0500000000000000" pitchFamily="34" charset="-120"/>
                  </a:rPr>
                  <a:t>數學模型</a:t>
                </a:r>
                <a:r>
                  <a:rPr lang="en-US" altLang="zh-TW" sz="1100" kern="1200" dirty="0">
                    <a:solidFill>
                      <a:schemeClr val="tx1"/>
                    </a:solidFill>
                    <a:latin typeface="jf open 粉圓 1.1" panose="020F0500000000000000" pitchFamily="34" charset="-120"/>
                    <a:ea typeface="jf open 粉圓 1.1" panose="020F0500000000000000" pitchFamily="34" charset="-120"/>
                  </a:rPr>
                  <a:t>-</a:t>
                </a:r>
                <a:r>
                  <a:rPr lang="zh-TW" altLang="en-US" sz="1100" kern="1200" dirty="0">
                    <a:solidFill>
                      <a:schemeClr val="tx1"/>
                    </a:solidFill>
                    <a:latin typeface="jf open 粉圓 1.1" panose="020F0500000000000000" pitchFamily="34" charset="-120"/>
                    <a:ea typeface="jf open 粉圓 1.1" panose="020F0500000000000000" pitchFamily="34" charset="-120"/>
                  </a:rPr>
                  <a:t>推薦車位</a:t>
                </a:r>
              </a:p>
            </p:txBody>
          </p:sp>
          <p:pic>
            <p:nvPicPr>
              <p:cNvPr id="46" name="圖片 45">
                <a:extLst>
                  <a:ext uri="{FF2B5EF4-FFF2-40B4-BE49-F238E27FC236}">
                    <a16:creationId xmlns:a16="http://schemas.microsoft.com/office/drawing/2014/main" id="{875D167A-0E4E-4B02-92DE-B773A6E211D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31478" y="3182098"/>
                <a:ext cx="1511841" cy="397228"/>
              </a:xfrm>
              <a:prstGeom prst="rect">
                <a:avLst/>
              </a:prstGeom>
            </p:spPr>
          </p:pic>
        </p:grpSp>
        <p:cxnSp>
          <p:nvCxnSpPr>
            <p:cNvPr id="24" name="接點: 肘形 79">
              <a:extLst>
                <a:ext uri="{FF2B5EF4-FFF2-40B4-BE49-F238E27FC236}">
                  <a16:creationId xmlns:a16="http://schemas.microsoft.com/office/drawing/2014/main" id="{53806EF8-D7A2-43A9-909E-E5B37399F270}"/>
                </a:ext>
              </a:extLst>
            </p:cNvPr>
            <p:cNvCxnSpPr>
              <a:cxnSpLocks/>
              <a:stCxn id="48" idx="1"/>
              <a:endCxn id="6" idx="3"/>
            </p:cNvCxnSpPr>
            <p:nvPr/>
          </p:nvCxnSpPr>
          <p:spPr>
            <a:xfrm rot="10800000" flipV="1">
              <a:off x="5407095" y="4395805"/>
              <a:ext cx="3630046" cy="2208"/>
            </a:xfrm>
            <a:prstGeom prst="bentConnector3">
              <a:avLst>
                <a:gd name="adj1" fmla="val 5000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矩形: 圓角 82">
              <a:extLst>
                <a:ext uri="{FF2B5EF4-FFF2-40B4-BE49-F238E27FC236}">
                  <a16:creationId xmlns:a16="http://schemas.microsoft.com/office/drawing/2014/main" id="{21314A9F-0833-4448-A0DA-8228CDFEFF3C}"/>
                </a:ext>
              </a:extLst>
            </p:cNvPr>
            <p:cNvSpPr/>
            <p:nvPr/>
          </p:nvSpPr>
          <p:spPr>
            <a:xfrm>
              <a:off x="10868158" y="3876833"/>
              <a:ext cx="844295" cy="9798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200" kern="1200" dirty="0">
                  <a:solidFill>
                    <a:schemeClr val="tx1"/>
                  </a:solidFill>
                  <a:latin typeface="jf open 粉圓 1.1" panose="020F0500000000000000" pitchFamily="34" charset="-120"/>
                  <a:ea typeface="jf open 粉圓 1.1" panose="020F0500000000000000" pitchFamily="34" charset="-120"/>
                </a:rPr>
                <a:t>駕駛人</a:t>
              </a:r>
            </a:p>
          </p:txBody>
        </p:sp>
        <p:cxnSp>
          <p:nvCxnSpPr>
            <p:cNvPr id="26" name="接點: 肘形 83">
              <a:extLst>
                <a:ext uri="{FF2B5EF4-FFF2-40B4-BE49-F238E27FC236}">
                  <a16:creationId xmlns:a16="http://schemas.microsoft.com/office/drawing/2014/main" id="{5B8F714D-3889-4991-A283-3B913E832F79}"/>
                </a:ext>
              </a:extLst>
            </p:cNvPr>
            <p:cNvCxnSpPr>
              <a:cxnSpLocks/>
              <a:stCxn id="25" idx="1"/>
              <a:endCxn id="47" idx="3"/>
            </p:cNvCxnSpPr>
            <p:nvPr/>
          </p:nvCxnSpPr>
          <p:spPr>
            <a:xfrm rot="10800000" flipV="1">
              <a:off x="10426536" y="4366761"/>
              <a:ext cx="441623" cy="1"/>
            </a:xfrm>
            <a:prstGeom prst="bentConnector3">
              <a:avLst>
                <a:gd name="adj1" fmla="val 5000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5917D19B-CF83-47CF-805B-F446CEBE142D}"/>
                </a:ext>
              </a:extLst>
            </p:cNvPr>
            <p:cNvGrpSpPr/>
            <p:nvPr/>
          </p:nvGrpSpPr>
          <p:grpSpPr>
            <a:xfrm>
              <a:off x="1276003" y="2726376"/>
              <a:ext cx="1769941" cy="4039374"/>
              <a:chOff x="2099015" y="2818626"/>
              <a:chExt cx="1769941" cy="4039374"/>
            </a:xfrm>
          </p:grpSpPr>
          <p:sp>
            <p:nvSpPr>
              <p:cNvPr id="33" name="矩形: 圓角 3">
                <a:extLst>
                  <a:ext uri="{FF2B5EF4-FFF2-40B4-BE49-F238E27FC236}">
                    <a16:creationId xmlns:a16="http://schemas.microsoft.com/office/drawing/2014/main" id="{6EAFE875-C8A8-44B5-827E-A399E68D8286}"/>
                  </a:ext>
                </a:extLst>
              </p:cNvPr>
              <p:cNvSpPr/>
              <p:nvPr/>
            </p:nvSpPr>
            <p:spPr>
              <a:xfrm>
                <a:off x="2100424" y="4767782"/>
                <a:ext cx="1635836" cy="2052777"/>
              </a:xfrm>
              <a:prstGeom prst="roundRect">
                <a:avLst/>
              </a:prstGeom>
              <a:noFill/>
              <a:ln w="60325">
                <a:solidFill>
                  <a:schemeClr val="accent3">
                    <a:lumMod val="75000"/>
                    <a:alpha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sp>
            <p:nvSpPr>
              <p:cNvPr id="34" name="矩形: 圓角 4">
                <a:extLst>
                  <a:ext uri="{FF2B5EF4-FFF2-40B4-BE49-F238E27FC236}">
                    <a16:creationId xmlns:a16="http://schemas.microsoft.com/office/drawing/2014/main" id="{CD71753B-2F3A-4B62-8A8D-BC51F7979F6C}"/>
                  </a:ext>
                </a:extLst>
              </p:cNvPr>
              <p:cNvSpPr/>
              <p:nvPr/>
            </p:nvSpPr>
            <p:spPr>
              <a:xfrm>
                <a:off x="2376009" y="4603444"/>
                <a:ext cx="1023500" cy="328675"/>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400" kern="1200" dirty="0">
                    <a:solidFill>
                      <a:schemeClr val="tx1"/>
                    </a:solidFill>
                    <a:latin typeface="jf open 粉圓 1.1" panose="020F0500000000000000" pitchFamily="34" charset="-120"/>
                    <a:ea typeface="jf open 粉圓 1.1" panose="020F0500000000000000" pitchFamily="34" charset="-120"/>
                  </a:rPr>
                  <a:t>監控端</a:t>
                </a:r>
              </a:p>
            </p:txBody>
          </p:sp>
          <p:pic>
            <p:nvPicPr>
              <p:cNvPr id="35" name="Picture 2" descr="Raspberrypi Logo - Raspberry Pi Logo Png - Free Transparent PNG Clipart  Images Download">
                <a:extLst>
                  <a:ext uri="{FF2B5EF4-FFF2-40B4-BE49-F238E27FC236}">
                    <a16:creationId xmlns:a16="http://schemas.microsoft.com/office/drawing/2014/main" id="{7627632C-3780-4FAC-BB7A-33AD3BEB43D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39470" y="5040716"/>
                <a:ext cx="1088877" cy="545719"/>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D14FF554-7C9B-4BE7-A026-79B4DCDC3997}"/>
                  </a:ext>
                </a:extLst>
              </p:cNvPr>
              <p:cNvSpPr txBox="1"/>
              <p:nvPr/>
            </p:nvSpPr>
            <p:spPr>
              <a:xfrm>
                <a:off x="2477637" y="6405088"/>
                <a:ext cx="812541" cy="276653"/>
              </a:xfrm>
              <a:prstGeom prst="rect">
                <a:avLst/>
              </a:prstGeom>
              <a:noFill/>
            </p:spPr>
            <p:txBody>
              <a:bodyPr wrap="none" rtlCol="0">
                <a:spAutoFit/>
              </a:bodyPr>
              <a:lstStyle/>
              <a:p>
                <a:pPr defTabSz="685800">
                  <a:buClrTx/>
                </a:pPr>
                <a:r>
                  <a:rPr lang="zh-TW" altLang="en-US" sz="1200" kern="1200" dirty="0">
                    <a:latin typeface="jf open 粉圓 1.1" panose="020F0500000000000000" pitchFamily="34" charset="-120"/>
                    <a:ea typeface="jf open 粉圓 1.1" panose="020F0500000000000000" pitchFamily="34" charset="-120"/>
                    <a:cs typeface="+mn-cs"/>
                  </a:rPr>
                  <a:t>監控裝置</a:t>
                </a:r>
              </a:p>
            </p:txBody>
          </p:sp>
          <p:pic>
            <p:nvPicPr>
              <p:cNvPr id="37" name="圖片 36">
                <a:extLst>
                  <a:ext uri="{FF2B5EF4-FFF2-40B4-BE49-F238E27FC236}">
                    <a16:creationId xmlns:a16="http://schemas.microsoft.com/office/drawing/2014/main" id="{76440EA9-83C3-4FBD-9A66-BE13EF9EBE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472" y="5586435"/>
                <a:ext cx="1277640" cy="1271565"/>
              </a:xfrm>
              <a:prstGeom prst="rect">
                <a:avLst/>
              </a:prstGeom>
            </p:spPr>
          </p:pic>
          <p:sp>
            <p:nvSpPr>
              <p:cNvPr id="38" name="文字方塊 37">
                <a:extLst>
                  <a:ext uri="{FF2B5EF4-FFF2-40B4-BE49-F238E27FC236}">
                    <a16:creationId xmlns:a16="http://schemas.microsoft.com/office/drawing/2014/main" id="{F8A5611D-75F6-4728-B973-6745016E7212}"/>
                  </a:ext>
                </a:extLst>
              </p:cNvPr>
              <p:cNvSpPr txBox="1"/>
              <p:nvPr/>
            </p:nvSpPr>
            <p:spPr>
              <a:xfrm>
                <a:off x="2295737" y="5540311"/>
                <a:ext cx="1133900" cy="276999"/>
              </a:xfrm>
              <a:prstGeom prst="rect">
                <a:avLst/>
              </a:prstGeom>
              <a:noFill/>
            </p:spPr>
            <p:txBody>
              <a:bodyPr wrap="none" rtlCol="0">
                <a:spAutoFit/>
              </a:bodyPr>
              <a:lstStyle/>
              <a:p>
                <a:pPr defTabSz="685800">
                  <a:buClrTx/>
                </a:pPr>
                <a:r>
                  <a:rPr lang="en-US" altLang="zh-TW" sz="1200" kern="1200" dirty="0">
                    <a:latin typeface="jf open 粉圓 1.1" panose="020F0500000000000000" pitchFamily="34" charset="-120"/>
                    <a:ea typeface="jf open 粉圓 1.1" panose="020F0500000000000000" pitchFamily="34" charset="-120"/>
                    <a:cs typeface="+mn-cs"/>
                  </a:rPr>
                  <a:t>Raspberry Pi </a:t>
                </a:r>
                <a:endParaRPr lang="zh-TW" altLang="en-US" sz="1200" kern="1200" dirty="0">
                  <a:latin typeface="jf open 粉圓 1.1" panose="020F0500000000000000" pitchFamily="34" charset="-120"/>
                  <a:ea typeface="jf open 粉圓 1.1" panose="020F0500000000000000" pitchFamily="34" charset="-120"/>
                  <a:cs typeface="+mn-cs"/>
                </a:endParaRPr>
              </a:p>
            </p:txBody>
          </p:sp>
          <p:cxnSp>
            <p:nvCxnSpPr>
              <p:cNvPr id="39" name="直線單箭頭接點 38">
                <a:extLst>
                  <a:ext uri="{FF2B5EF4-FFF2-40B4-BE49-F238E27FC236}">
                    <a16:creationId xmlns:a16="http://schemas.microsoft.com/office/drawing/2014/main" id="{4AC75AD8-6143-43AC-BFCE-9102898819AA}"/>
                  </a:ext>
                </a:extLst>
              </p:cNvPr>
              <p:cNvCxnSpPr>
                <a:cxnSpLocks/>
                <a:endCxn id="38" idx="2"/>
              </p:cNvCxnSpPr>
              <p:nvPr/>
            </p:nvCxnSpPr>
            <p:spPr>
              <a:xfrm flipH="1" flipV="1">
                <a:off x="2862687" y="5817310"/>
                <a:ext cx="21222" cy="163992"/>
              </a:xfrm>
              <a:prstGeom prst="straightConnector1">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sp>
            <p:nvSpPr>
              <p:cNvPr id="40" name="矩形: 圓角 35">
                <a:extLst>
                  <a:ext uri="{FF2B5EF4-FFF2-40B4-BE49-F238E27FC236}">
                    <a16:creationId xmlns:a16="http://schemas.microsoft.com/office/drawing/2014/main" id="{8578704D-1604-477F-952F-F31847F1C50C}"/>
                  </a:ext>
                </a:extLst>
              </p:cNvPr>
              <p:cNvSpPr/>
              <p:nvPr/>
            </p:nvSpPr>
            <p:spPr>
              <a:xfrm>
                <a:off x="2099015" y="2967257"/>
                <a:ext cx="1635836" cy="1527311"/>
              </a:xfrm>
              <a:prstGeom prst="roundRect">
                <a:avLst/>
              </a:prstGeom>
              <a:noFill/>
              <a:ln w="60325">
                <a:solidFill>
                  <a:srgbClr val="00B050">
                    <a:alpha val="40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zh-TW" altLang="en-US" sz="1200" kern="1200">
                  <a:solidFill>
                    <a:schemeClr val="tx1"/>
                  </a:solidFill>
                  <a:latin typeface="Calibri" panose="020F0502020204030204"/>
                  <a:ea typeface="新細明體" panose="02020500000000000000" pitchFamily="18" charset="-120"/>
                </a:endParaRPr>
              </a:p>
            </p:txBody>
          </p:sp>
          <p:pic>
            <p:nvPicPr>
              <p:cNvPr id="41" name="圖片 40">
                <a:extLst>
                  <a:ext uri="{FF2B5EF4-FFF2-40B4-BE49-F238E27FC236}">
                    <a16:creationId xmlns:a16="http://schemas.microsoft.com/office/drawing/2014/main" id="{470396BB-DF84-492F-B649-864F56FCB30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526691" y="3311284"/>
                <a:ext cx="715741" cy="712337"/>
              </a:xfrm>
              <a:prstGeom prst="rect">
                <a:avLst/>
              </a:prstGeom>
            </p:spPr>
          </p:pic>
          <p:sp>
            <p:nvSpPr>
              <p:cNvPr id="42" name="文字方塊 41">
                <a:extLst>
                  <a:ext uri="{FF2B5EF4-FFF2-40B4-BE49-F238E27FC236}">
                    <a16:creationId xmlns:a16="http://schemas.microsoft.com/office/drawing/2014/main" id="{1A35E92C-4C7E-426B-A80D-16CD3F65B343}"/>
                  </a:ext>
                </a:extLst>
              </p:cNvPr>
              <p:cNvSpPr txBox="1"/>
              <p:nvPr/>
            </p:nvSpPr>
            <p:spPr>
              <a:xfrm>
                <a:off x="2195822" y="4023621"/>
                <a:ext cx="1673134" cy="261610"/>
              </a:xfrm>
              <a:prstGeom prst="rect">
                <a:avLst/>
              </a:prstGeom>
              <a:noFill/>
            </p:spPr>
            <p:txBody>
              <a:bodyPr wrap="square">
                <a:spAutoFit/>
              </a:bodyPr>
              <a:lstStyle/>
              <a:p>
                <a:r>
                  <a:rPr lang="zh-TW" altLang="en-US" sz="1100" b="1" i="0" dirty="0">
                    <a:effectLst/>
                    <a:latin typeface="Microsoft JhengHei" panose="020B0604030504040204" pitchFamily="34" charset="-120"/>
                    <a:ea typeface="Microsoft JhengHei" panose="020B0604030504040204" pitchFamily="34" charset="-120"/>
                  </a:rPr>
                  <a:t>臺北市路邊停車格位</a:t>
                </a:r>
                <a:endParaRPr lang="zh-TW" altLang="en-US" sz="1100" dirty="0"/>
              </a:p>
            </p:txBody>
          </p:sp>
          <p:sp>
            <p:nvSpPr>
              <p:cNvPr id="43" name="矩形: 圓角 42">
                <a:extLst>
                  <a:ext uri="{FF2B5EF4-FFF2-40B4-BE49-F238E27FC236}">
                    <a16:creationId xmlns:a16="http://schemas.microsoft.com/office/drawing/2014/main" id="{021D4656-2188-4A09-814E-5DBB765972E9}"/>
                  </a:ext>
                </a:extLst>
              </p:cNvPr>
              <p:cNvSpPr/>
              <p:nvPr/>
            </p:nvSpPr>
            <p:spPr>
              <a:xfrm>
                <a:off x="2220572" y="2818626"/>
                <a:ext cx="1392720" cy="312427"/>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TW" sz="1100" kern="1200" dirty="0" err="1">
                    <a:solidFill>
                      <a:schemeClr val="tx1"/>
                    </a:solidFill>
                    <a:latin typeface="jf open 粉圓 1.1" panose="020F0500000000000000" pitchFamily="34" charset="-120"/>
                    <a:ea typeface="jf open 粉圓 1.1" panose="020F0500000000000000" pitchFamily="34" charset="-120"/>
                  </a:rPr>
                  <a:t>Data.Taipei</a:t>
                </a:r>
                <a:r>
                  <a:rPr lang="zh-TW" altLang="en-US" sz="1100" kern="1200" dirty="0">
                    <a:solidFill>
                      <a:schemeClr val="tx1"/>
                    </a:solidFill>
                    <a:latin typeface="jf open 粉圓 1.1" panose="020F0500000000000000" pitchFamily="34" charset="-120"/>
                    <a:ea typeface="jf open 粉圓 1.1" panose="020F0500000000000000" pitchFamily="34" charset="-120"/>
                  </a:rPr>
                  <a:t>資料集</a:t>
                </a:r>
              </a:p>
            </p:txBody>
          </p:sp>
        </p:grpSp>
        <p:cxnSp>
          <p:nvCxnSpPr>
            <p:cNvPr id="28" name="接點: 肘形 44">
              <a:extLst>
                <a:ext uri="{FF2B5EF4-FFF2-40B4-BE49-F238E27FC236}">
                  <a16:creationId xmlns:a16="http://schemas.microsoft.com/office/drawing/2014/main" id="{D37638DD-3DE4-4811-93F6-79998A39F653}"/>
                </a:ext>
              </a:extLst>
            </p:cNvPr>
            <p:cNvCxnSpPr>
              <a:cxnSpLocks/>
              <a:stCxn id="33" idx="3"/>
              <a:endCxn id="7" idx="1"/>
            </p:cNvCxnSpPr>
            <p:nvPr/>
          </p:nvCxnSpPr>
          <p:spPr>
            <a:xfrm flipV="1">
              <a:off x="2913248" y="4344034"/>
              <a:ext cx="346340" cy="1357887"/>
            </a:xfrm>
            <a:prstGeom prst="bentConnector3">
              <a:avLst>
                <a:gd name="adj1" fmla="val 50000"/>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接點: 肘形 48">
              <a:extLst>
                <a:ext uri="{FF2B5EF4-FFF2-40B4-BE49-F238E27FC236}">
                  <a16:creationId xmlns:a16="http://schemas.microsoft.com/office/drawing/2014/main" id="{FC50A1BF-DDC6-4AE1-B338-8466101FD15E}"/>
                </a:ext>
              </a:extLst>
            </p:cNvPr>
            <p:cNvCxnSpPr>
              <a:cxnSpLocks/>
              <a:stCxn id="40" idx="3"/>
              <a:endCxn id="7" idx="1"/>
            </p:cNvCxnSpPr>
            <p:nvPr/>
          </p:nvCxnSpPr>
          <p:spPr>
            <a:xfrm>
              <a:off x="2911839" y="3638663"/>
              <a:ext cx="347749" cy="705371"/>
            </a:xfrm>
            <a:prstGeom prst="bentConnector3">
              <a:avLst>
                <a:gd name="adj1" fmla="val 50000"/>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矩形: 圓角 47">
              <a:extLst>
                <a:ext uri="{FF2B5EF4-FFF2-40B4-BE49-F238E27FC236}">
                  <a16:creationId xmlns:a16="http://schemas.microsoft.com/office/drawing/2014/main" id="{60A29F93-4073-4C8E-9248-E275F4F3CEC3}"/>
                </a:ext>
              </a:extLst>
            </p:cNvPr>
            <p:cNvSpPr/>
            <p:nvPr/>
          </p:nvSpPr>
          <p:spPr>
            <a:xfrm>
              <a:off x="5467961" y="2891659"/>
              <a:ext cx="1508879" cy="756731"/>
            </a:xfrm>
            <a:prstGeom prst="roundRect">
              <a:avLst/>
            </a:prstGeom>
            <a:noFill/>
            <a:ln w="60325">
              <a:solidFill>
                <a:srgbClr val="FF0000">
                  <a:alpha val="40000"/>
                </a:srgbClr>
              </a:solidFill>
              <a:prstDash val="solid"/>
            </a:ln>
          </p:spPr>
          <p:style>
            <a:lnRef idx="2">
              <a:schemeClr val="accent6"/>
            </a:lnRef>
            <a:fillRef idx="1">
              <a:schemeClr val="lt1"/>
            </a:fillRef>
            <a:effectRef idx="0">
              <a:schemeClr val="accent6"/>
            </a:effectRef>
            <a:fontRef idx="minor">
              <a:schemeClr val="dk1"/>
            </a:fontRef>
          </p:style>
          <p:txBody>
            <a:bodyPr lIns="0" rIns="0" rtlCol="0" anchor="ctr"/>
            <a:lstStyle/>
            <a:p>
              <a:pPr algn="ctr" defTabSz="685800">
                <a:buClrTx/>
              </a:pPr>
              <a:r>
                <a:rPr lang="en-US" altLang="zh-TW" sz="1600" b="1" kern="1200" dirty="0">
                  <a:solidFill>
                    <a:schemeClr val="tx1"/>
                  </a:solidFill>
                  <a:latin typeface="Calibri" panose="020F0502020204030204"/>
                  <a:ea typeface="新細明體" panose="02020500000000000000" pitchFamily="18" charset="-120"/>
                </a:rPr>
                <a:t>Load Balance </a:t>
              </a:r>
              <a:r>
                <a:rPr lang="en-US" altLang="zh-TW" sz="1600" kern="1200" dirty="0">
                  <a:solidFill>
                    <a:schemeClr val="tx1"/>
                  </a:solidFill>
                  <a:latin typeface="Calibri" panose="020F0502020204030204"/>
                  <a:ea typeface="新細明體" panose="02020500000000000000" pitchFamily="18" charset="-120"/>
                </a:rPr>
                <a:t>in Neighbor Blocks</a:t>
              </a:r>
              <a:endParaRPr lang="zh-TW" altLang="en-US" sz="1600" kern="1200" dirty="0">
                <a:solidFill>
                  <a:schemeClr val="tx1"/>
                </a:solidFill>
                <a:latin typeface="Calibri" panose="020F0502020204030204"/>
                <a:ea typeface="新細明體" panose="02020500000000000000" pitchFamily="18" charset="-120"/>
              </a:endParaRPr>
            </a:p>
          </p:txBody>
        </p:sp>
        <p:sp>
          <p:nvSpPr>
            <p:cNvPr id="31" name="矩形: 圓角 47">
              <a:extLst>
                <a:ext uri="{FF2B5EF4-FFF2-40B4-BE49-F238E27FC236}">
                  <a16:creationId xmlns:a16="http://schemas.microsoft.com/office/drawing/2014/main" id="{7F2F41B9-4C5A-47DE-B310-C5E89CCB5539}"/>
                </a:ext>
              </a:extLst>
            </p:cNvPr>
            <p:cNvSpPr/>
            <p:nvPr/>
          </p:nvSpPr>
          <p:spPr>
            <a:xfrm>
              <a:off x="7044971" y="2891658"/>
              <a:ext cx="2252383" cy="756731"/>
            </a:xfrm>
            <a:prstGeom prst="roundRect">
              <a:avLst/>
            </a:prstGeom>
            <a:noFill/>
            <a:ln w="60325">
              <a:solidFill>
                <a:srgbClr val="FF0000">
                  <a:alpha val="40000"/>
                </a:srgbClr>
              </a:solidFill>
              <a:prstDash val="solid"/>
            </a:ln>
          </p:spPr>
          <p:style>
            <a:lnRef idx="2">
              <a:schemeClr val="accent6"/>
            </a:lnRef>
            <a:fillRef idx="1">
              <a:schemeClr val="lt1"/>
            </a:fillRef>
            <a:effectRef idx="0">
              <a:schemeClr val="accent6"/>
            </a:effectRef>
            <a:fontRef idx="minor">
              <a:schemeClr val="dk1"/>
            </a:fontRef>
          </p:style>
          <p:txBody>
            <a:bodyPr lIns="0" rIns="0" rtlCol="0" anchor="ctr"/>
            <a:lstStyle/>
            <a:p>
              <a:pPr marL="342900" indent="-342900" defTabSz="685800">
                <a:buClrTx/>
                <a:buFont typeface="+mj-lt"/>
                <a:buAutoNum type="arabicParenR"/>
              </a:pPr>
              <a:r>
                <a:rPr lang="en-US" altLang="zh-TW" sz="1600" b="1" kern="1200" dirty="0">
                  <a:solidFill>
                    <a:schemeClr val="tx1"/>
                  </a:solidFill>
                  <a:latin typeface="Calibri" panose="020F0502020204030204"/>
                  <a:ea typeface="新細明體" panose="02020500000000000000" pitchFamily="18" charset="-120"/>
                </a:rPr>
                <a:t>MILP solver</a:t>
              </a:r>
            </a:p>
            <a:p>
              <a:pPr marL="342900" indent="-342900" defTabSz="685800">
                <a:buClrTx/>
                <a:buFont typeface="+mj-lt"/>
                <a:buAutoNum type="arabicParenR"/>
              </a:pPr>
              <a:r>
                <a:rPr lang="en-US" altLang="zh-TW" sz="1600" b="1" kern="1200" dirty="0">
                  <a:solidFill>
                    <a:schemeClr val="tx1"/>
                  </a:solidFill>
                  <a:latin typeface="Calibri" panose="020F0502020204030204"/>
                  <a:ea typeface="新細明體" panose="02020500000000000000" pitchFamily="18" charset="-120"/>
                </a:rPr>
                <a:t>Designed Algorithm</a:t>
              </a:r>
              <a:endParaRPr lang="zh-TW" altLang="en-US" sz="1600" b="1" kern="1200" dirty="0">
                <a:solidFill>
                  <a:schemeClr val="tx1"/>
                </a:solidFill>
                <a:latin typeface="Calibri" panose="020F0502020204030204"/>
                <a:ea typeface="新細明體" panose="02020500000000000000" pitchFamily="18" charset="-120"/>
              </a:endParaRPr>
            </a:p>
          </p:txBody>
        </p:sp>
        <p:sp>
          <p:nvSpPr>
            <p:cNvPr id="32" name="矩形 31">
              <a:extLst>
                <a:ext uri="{FF2B5EF4-FFF2-40B4-BE49-F238E27FC236}">
                  <a16:creationId xmlns:a16="http://schemas.microsoft.com/office/drawing/2014/main" id="{A1799D4A-C7EB-4B3F-8CE5-C4A13B97EFAB}"/>
                </a:ext>
              </a:extLst>
            </p:cNvPr>
            <p:cNvSpPr/>
            <p:nvPr/>
          </p:nvSpPr>
          <p:spPr>
            <a:xfrm>
              <a:off x="3951028" y="4119038"/>
              <a:ext cx="1336307" cy="5712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Database</a:t>
              </a:r>
            </a:p>
          </p:txBody>
        </p:sp>
      </p:grpSp>
      <p:sp>
        <p:nvSpPr>
          <p:cNvPr id="49" name="圓柱形 48">
            <a:extLst>
              <a:ext uri="{FF2B5EF4-FFF2-40B4-BE49-F238E27FC236}">
                <a16:creationId xmlns:a16="http://schemas.microsoft.com/office/drawing/2014/main" id="{175BAA7C-C90D-4ECB-887B-85FAA26EEE26}"/>
              </a:ext>
            </a:extLst>
          </p:cNvPr>
          <p:cNvSpPr/>
          <p:nvPr/>
        </p:nvSpPr>
        <p:spPr>
          <a:xfrm>
            <a:off x="3834665" y="3627909"/>
            <a:ext cx="591508" cy="4668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0" name="圓柱形 49">
            <a:extLst>
              <a:ext uri="{FF2B5EF4-FFF2-40B4-BE49-F238E27FC236}">
                <a16:creationId xmlns:a16="http://schemas.microsoft.com/office/drawing/2014/main" id="{D36216A1-E3E4-430F-81CD-896243C6AA9F}"/>
              </a:ext>
            </a:extLst>
          </p:cNvPr>
          <p:cNvSpPr/>
          <p:nvPr/>
        </p:nvSpPr>
        <p:spPr>
          <a:xfrm>
            <a:off x="4503057" y="3633980"/>
            <a:ext cx="591508" cy="4668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Tree>
    <p:extLst>
      <p:ext uri="{BB962C8B-B14F-4D97-AF65-F5344CB8AC3E}">
        <p14:creationId xmlns:p14="http://schemas.microsoft.com/office/powerpoint/2010/main" val="16460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t>學術路途</a:t>
            </a:r>
            <a:endParaRPr lang="en-US"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t>病媒蚊自動辨識</a:t>
            </a:r>
            <a:endParaRPr lang="en-US" dirty="0"/>
          </a:p>
        </p:txBody>
      </p:sp>
      <p:grpSp>
        <p:nvGrpSpPr>
          <p:cNvPr id="5" name="群組 4"/>
          <p:cNvGrpSpPr/>
          <p:nvPr/>
        </p:nvGrpSpPr>
        <p:grpSpPr>
          <a:xfrm>
            <a:off x="2743199" y="2316706"/>
            <a:ext cx="8850529" cy="4023360"/>
            <a:chOff x="503859" y="395385"/>
            <a:chExt cx="12031164" cy="6381417"/>
          </a:xfrm>
        </p:grpSpPr>
        <p:pic>
          <p:nvPicPr>
            <p:cNvPr id="6" name="圖片 5"/>
            <p:cNvPicPr>
              <a:picLocks noChangeAspect="1"/>
            </p:cNvPicPr>
            <p:nvPr/>
          </p:nvPicPr>
          <p:blipFill rotWithShape="1">
            <a:blip r:embed="rId2" cstate="screen">
              <a:biLevel thresh="75000"/>
              <a:extLst>
                <a:ext uri="{BEBA8EAE-BF5A-486C-A8C5-ECC9F3942E4B}">
                  <a14:imgProps xmlns:a14="http://schemas.microsoft.com/office/drawing/2010/main">
                    <a14:imgLayer r:embed="rId3">
                      <a14:imgEffect>
                        <a14:backgroundRemoval t="4839" b="47097" l="11392" r="17902"/>
                      </a14:imgEffect>
                    </a14:imgLayer>
                  </a14:imgProps>
                </a:ext>
                <a:ext uri="{28A0092B-C50C-407E-A947-70E740481C1C}">
                  <a14:useLocalDpi xmlns:a14="http://schemas.microsoft.com/office/drawing/2010/main"/>
                </a:ext>
              </a:extLst>
            </a:blip>
            <a:srcRect r="46964" b="47086"/>
            <a:stretch/>
          </p:blipFill>
          <p:spPr>
            <a:xfrm rot="10800000">
              <a:off x="2762035" y="665542"/>
              <a:ext cx="3492559" cy="1953355"/>
            </a:xfrm>
            <a:prstGeom prst="rect">
              <a:avLst/>
            </a:prstGeom>
          </p:spPr>
        </p:pic>
        <p:pic>
          <p:nvPicPr>
            <p:cNvPr id="7" name="圖片 6"/>
            <p:cNvPicPr>
              <a:picLocks noChangeAspect="1"/>
            </p:cNvPicPr>
            <p:nvPr/>
          </p:nvPicPr>
          <p:blipFill>
            <a:blip r:embed="rId4">
              <a:biLevel thresh="75000"/>
              <a:extLst>
                <a:ext uri="{BEBA8EAE-BF5A-486C-A8C5-ECC9F3942E4B}">
                  <a14:imgProps xmlns:a14="http://schemas.microsoft.com/office/drawing/2010/main">
                    <a14:imgLayer r:embed="rId5">
                      <a14:imgEffect>
                        <a14:backgroundRemoval t="10000" b="90000" l="9948" r="93543"/>
                      </a14:imgEffect>
                    </a14:imgLayer>
                  </a14:imgProps>
                </a:ext>
              </a:extLst>
            </a:blip>
            <a:stretch>
              <a:fillRect/>
            </a:stretch>
          </p:blipFill>
          <p:spPr>
            <a:xfrm>
              <a:off x="2754552" y="639242"/>
              <a:ext cx="3493311" cy="1950889"/>
            </a:xfrm>
            <a:prstGeom prst="rect">
              <a:avLst/>
            </a:prstGeom>
          </p:spPr>
        </p:pic>
        <p:pic>
          <p:nvPicPr>
            <p:cNvPr id="8" name="圖片 7"/>
            <p:cNvPicPr>
              <a:picLocks noChangeAspect="1"/>
            </p:cNvPicPr>
            <p:nvPr/>
          </p:nvPicPr>
          <p:blipFill>
            <a:blip r:embed="rId6" cstate="screen">
              <a:extLst>
                <a:ext uri="{BEBA8EAE-BF5A-486C-A8C5-ECC9F3942E4B}">
                  <a14:imgProps xmlns:a14="http://schemas.microsoft.com/office/drawing/2010/main">
                    <a14:imgLayer r:embed="rId7">
                      <a14:imgEffect>
                        <a14:backgroundRemoval t="3556" b="96000" l="0" r="96000"/>
                      </a14:imgEffect>
                    </a14:imgLayer>
                  </a14:imgProps>
                </a:ext>
                <a:ext uri="{28A0092B-C50C-407E-A947-70E740481C1C}">
                  <a14:useLocalDpi xmlns:a14="http://schemas.microsoft.com/office/drawing/2010/main"/>
                </a:ext>
              </a:extLst>
            </a:blip>
            <a:stretch>
              <a:fillRect/>
            </a:stretch>
          </p:blipFill>
          <p:spPr>
            <a:xfrm>
              <a:off x="4999829" y="4608019"/>
              <a:ext cx="1076814" cy="1342684"/>
            </a:xfrm>
            <a:prstGeom prst="rect">
              <a:avLst/>
            </a:prstGeom>
          </p:spPr>
        </p:pic>
        <p:grpSp>
          <p:nvGrpSpPr>
            <p:cNvPr id="9" name="Group 29">
              <a:extLst>
                <a:ext uri="{FF2B5EF4-FFF2-40B4-BE49-F238E27FC236}">
                  <a16:creationId xmlns:a16="http://schemas.microsoft.com/office/drawing/2014/main" id="{C52E2E61-F518-419C-A9D7-92525BFC78C6}"/>
                </a:ext>
              </a:extLst>
            </p:cNvPr>
            <p:cNvGrpSpPr/>
            <p:nvPr/>
          </p:nvGrpSpPr>
          <p:grpSpPr>
            <a:xfrm>
              <a:off x="2419834" y="2319477"/>
              <a:ext cx="8697593" cy="2363900"/>
              <a:chOff x="1633635" y="1755670"/>
              <a:chExt cx="6682781" cy="1816297"/>
            </a:xfrm>
            <a:solidFill>
              <a:schemeClr val="accent6"/>
            </a:solidFill>
          </p:grpSpPr>
          <p:sp>
            <p:nvSpPr>
              <p:cNvPr id="67" name="Block Arc 30">
                <a:extLst>
                  <a:ext uri="{FF2B5EF4-FFF2-40B4-BE49-F238E27FC236}">
                    <a16:creationId xmlns:a16="http://schemas.microsoft.com/office/drawing/2014/main" id="{26209FDA-7DB7-4D1F-A39C-924843ABE5CF}"/>
                  </a:ext>
                </a:extLst>
              </p:cNvPr>
              <p:cNvSpPr/>
              <p:nvPr/>
            </p:nvSpPr>
            <p:spPr>
              <a:xfrm>
                <a:off x="6500119" y="1755670"/>
                <a:ext cx="1816297" cy="1816297"/>
              </a:xfrm>
              <a:prstGeom prst="blockArc">
                <a:avLst>
                  <a:gd name="adj1" fmla="val 16127381"/>
                  <a:gd name="adj2" fmla="val 5490194"/>
                  <a:gd name="adj3" fmla="val 4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68" name="Rectangle 31">
                <a:extLst>
                  <a:ext uri="{FF2B5EF4-FFF2-40B4-BE49-F238E27FC236}">
                    <a16:creationId xmlns:a16="http://schemas.microsoft.com/office/drawing/2014/main" id="{9DDB9A33-C0E3-4742-934B-B3E85707294B}"/>
                  </a:ext>
                </a:extLst>
              </p:cNvPr>
              <p:cNvSpPr/>
              <p:nvPr/>
            </p:nvSpPr>
            <p:spPr>
              <a:xfrm>
                <a:off x="1633635" y="1755670"/>
                <a:ext cx="5808713"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69" name="Rectangle 32">
                <a:extLst>
                  <a:ext uri="{FF2B5EF4-FFF2-40B4-BE49-F238E27FC236}">
                    <a16:creationId xmlns:a16="http://schemas.microsoft.com/office/drawing/2014/main" id="{F2B90F59-3721-40AA-87CE-41B52CBC3E0E}"/>
                  </a:ext>
                </a:extLst>
              </p:cNvPr>
              <p:cNvSpPr/>
              <p:nvPr/>
            </p:nvSpPr>
            <p:spPr>
              <a:xfrm>
                <a:off x="1633636" y="3506831"/>
                <a:ext cx="5794161" cy="65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grpSp>
        <p:pic>
          <p:nvPicPr>
            <p:cNvPr id="10" name="圖片 9"/>
            <p:cNvPicPr>
              <a:picLocks noChangeAspect="1"/>
            </p:cNvPicPr>
            <p:nvPr/>
          </p:nvPicPr>
          <p:blipFill>
            <a:blip r:embed="rId8">
              <a:extLst>
                <a:ext uri="{BEBA8EAE-BF5A-486C-A8C5-ECC9F3942E4B}">
                  <a14:imgProps xmlns:a14="http://schemas.microsoft.com/office/drawing/2010/main">
                    <a14:imgLayer r:embed="rId9">
                      <a14:imgEffect>
                        <a14:backgroundRemoval t="2344" b="96875" l="4297" r="96875"/>
                      </a14:imgEffect>
                    </a14:imgLayer>
                  </a14:imgProps>
                </a:ext>
              </a:extLst>
            </a:blip>
            <a:stretch>
              <a:fillRect/>
            </a:stretch>
          </p:blipFill>
          <p:spPr>
            <a:xfrm>
              <a:off x="9690796" y="473009"/>
              <a:ext cx="1744837" cy="1744837"/>
            </a:xfrm>
            <a:prstGeom prst="rect">
              <a:avLst/>
            </a:prstGeom>
          </p:spPr>
        </p:pic>
        <p:pic>
          <p:nvPicPr>
            <p:cNvPr id="11" name="圖片 10"/>
            <p:cNvPicPr>
              <a:picLocks noChangeAspect="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9699831" y="1043641"/>
              <a:ext cx="2835192" cy="2835192"/>
            </a:xfrm>
            <a:prstGeom prst="rect">
              <a:avLst/>
            </a:prstGeom>
          </p:spPr>
        </p:pic>
        <p:pic>
          <p:nvPicPr>
            <p:cNvPr id="12" name="Picture 6" descr="WIFI图标PNGPNG免扣免费元素- 编号249395[免费下载]"/>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455" b="89455" l="0" r="100000"/>
                      </a14:imgEffect>
                    </a14:imgLayer>
                  </a14:imgProps>
                </a:ext>
                <a:ext uri="{28A0092B-C50C-407E-A947-70E740481C1C}">
                  <a14:useLocalDpi xmlns:a14="http://schemas.microsoft.com/office/drawing/2010/main"/>
                </a:ext>
              </a:extLst>
            </a:blip>
            <a:srcRect/>
            <a:stretch>
              <a:fillRect/>
            </a:stretch>
          </p:blipFill>
          <p:spPr bwMode="auto">
            <a:xfrm rot="16200000">
              <a:off x="6540179" y="4835124"/>
              <a:ext cx="1760450" cy="1760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IFI图标PNGPNG免扣免费元素- 编号249395[免费下载]"/>
            <p:cNvPicPr>
              <a:picLocks noChangeAspect="1" noChangeArrowheads="1"/>
            </p:cNvPicPr>
            <p:nvPr/>
          </p:nvPicPr>
          <p:blipFill>
            <a:blip r:embed="rId14">
              <a:extLst>
                <a:ext uri="{BEBA8EAE-BF5A-486C-A8C5-ECC9F3942E4B}">
                  <a14:imgProps xmlns:a14="http://schemas.microsoft.com/office/drawing/2010/main">
                    <a14:imgLayer r:embed="rId13">
                      <a14:imgEffect>
                        <a14:backgroundRemoval t="28727" b="89455" l="9455" r="89455"/>
                      </a14:imgEffect>
                    </a14:imgLayer>
                  </a14:imgProps>
                </a:ext>
                <a:ext uri="{28A0092B-C50C-407E-A947-70E740481C1C}">
                  <a14:useLocalDpi xmlns:a14="http://schemas.microsoft.com/office/drawing/2010/main"/>
                </a:ext>
              </a:extLst>
            </a:blip>
            <a:srcRect/>
            <a:stretch>
              <a:fillRect/>
            </a:stretch>
          </p:blipFill>
          <p:spPr bwMode="auto">
            <a:xfrm rot="16200000">
              <a:off x="6675604" y="4677867"/>
              <a:ext cx="2098935" cy="20989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IFI图标PNGPNG免扣免费元素- 编号249395[免费下载]"/>
            <p:cNvPicPr>
              <a:picLocks noChangeAspect="1" noChangeArrowheads="1"/>
            </p:cNvPicPr>
            <p:nvPr/>
          </p:nvPicPr>
          <p:blipFill>
            <a:blip r:embed="rId15">
              <a:extLst>
                <a:ext uri="{BEBA8EAE-BF5A-486C-A8C5-ECC9F3942E4B}">
                  <a14:imgProps xmlns:a14="http://schemas.microsoft.com/office/drawing/2010/main">
                    <a14:imgLayer r:embed="rId13">
                      <a14:imgEffect>
                        <a14:backgroundRemoval t="51636" b="89818" l="9818" r="89818"/>
                      </a14:imgEffect>
                    </a14:imgLayer>
                  </a14:imgProps>
                </a:ext>
                <a:ext uri="{28A0092B-C50C-407E-A947-70E740481C1C}">
                  <a14:useLocalDpi xmlns:a14="http://schemas.microsoft.com/office/drawing/2010/main"/>
                </a:ext>
              </a:extLst>
            </a:blip>
            <a:srcRect/>
            <a:stretch>
              <a:fillRect/>
            </a:stretch>
          </p:blipFill>
          <p:spPr bwMode="auto">
            <a:xfrm rot="16200000">
              <a:off x="6882148" y="4630968"/>
              <a:ext cx="1892392" cy="1892392"/>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14"/>
            <p:cNvPicPr>
              <a:picLocks noChangeAspect="1"/>
            </p:cNvPicPr>
            <p:nvPr/>
          </p:nvPicPr>
          <p:blipFill rotWithShape="1">
            <a:blip r:embed="rId16" cstate="screen">
              <a:extLst>
                <a:ext uri="{BEBA8EAE-BF5A-486C-A8C5-ECC9F3942E4B}">
                  <a14:imgProps xmlns:a14="http://schemas.microsoft.com/office/drawing/2010/main">
                    <a14:imgLayer r:embed="rId17">
                      <a14:imgEffect>
                        <a14:backgroundRemoval t="13333" b="82029" l="17473" r="83333"/>
                      </a14:imgEffect>
                    </a14:imgLayer>
                  </a14:imgProps>
                </a:ext>
                <a:ext uri="{28A0092B-C50C-407E-A947-70E740481C1C}">
                  <a14:useLocalDpi xmlns:a14="http://schemas.microsoft.com/office/drawing/2010/main"/>
                </a:ext>
              </a:extLst>
            </a:blip>
            <a:srcRect/>
            <a:stretch/>
          </p:blipFill>
          <p:spPr>
            <a:xfrm rot="10800000">
              <a:off x="9391219" y="4901475"/>
              <a:ext cx="774002" cy="717212"/>
            </a:xfrm>
            <a:prstGeom prst="rect">
              <a:avLst/>
            </a:prstGeom>
          </p:spPr>
        </p:pic>
        <p:pic>
          <p:nvPicPr>
            <p:cNvPr id="16" name="圖片 15"/>
            <p:cNvPicPr>
              <a:picLocks noChangeAspect="1"/>
            </p:cNvPicPr>
            <p:nvPr/>
          </p:nvPicPr>
          <p:blipFill rotWithShape="1">
            <a:blip r:embed="rId18" cstate="screen">
              <a:extLst>
                <a:ext uri="{BEBA8EAE-BF5A-486C-A8C5-ECC9F3942E4B}">
                  <a14:imgProps xmlns:a14="http://schemas.microsoft.com/office/drawing/2010/main">
                    <a14:imgLayer r:embed="rId19">
                      <a14:imgEffect>
                        <a14:backgroundRemoval t="719" b="95449" l="9072" r="91772"/>
                      </a14:imgEffect>
                    </a14:imgLayer>
                  </a14:imgProps>
                </a:ext>
                <a:ext uri="{28A0092B-C50C-407E-A947-70E740481C1C}">
                  <a14:useLocalDpi xmlns:a14="http://schemas.microsoft.com/office/drawing/2010/main"/>
                </a:ext>
              </a:extLst>
            </a:blip>
            <a:srcRect/>
            <a:stretch/>
          </p:blipFill>
          <p:spPr>
            <a:xfrm>
              <a:off x="1794976" y="1161330"/>
              <a:ext cx="823548" cy="1450568"/>
            </a:xfrm>
            <a:prstGeom prst="rect">
              <a:avLst/>
            </a:prstGeom>
          </p:spPr>
        </p:pic>
        <p:grpSp>
          <p:nvGrpSpPr>
            <p:cNvPr id="17" name="Group 48">
              <a:extLst>
                <a:ext uri="{FF2B5EF4-FFF2-40B4-BE49-F238E27FC236}">
                  <a16:creationId xmlns:a16="http://schemas.microsoft.com/office/drawing/2014/main" id="{4CBAC78D-5749-4559-B4B7-0D4BBF8BE411}"/>
                </a:ext>
              </a:extLst>
            </p:cNvPr>
            <p:cNvGrpSpPr/>
            <p:nvPr/>
          </p:nvGrpSpPr>
          <p:grpSpPr>
            <a:xfrm>
              <a:off x="3655208" y="2144267"/>
              <a:ext cx="435077" cy="435077"/>
              <a:chOff x="1547664" y="3147814"/>
              <a:chExt cx="720080" cy="720080"/>
            </a:xfrm>
          </p:grpSpPr>
          <p:sp>
            <p:nvSpPr>
              <p:cNvPr id="65" name="Oval 49">
                <a:extLst>
                  <a:ext uri="{FF2B5EF4-FFF2-40B4-BE49-F238E27FC236}">
                    <a16:creationId xmlns:a16="http://schemas.microsoft.com/office/drawing/2014/main" id="{51A5D556-C75B-409F-AF1E-9AF9D6C268E9}"/>
                  </a:ext>
                </a:extLst>
              </p:cNvPr>
              <p:cNvSpPr/>
              <p:nvPr/>
            </p:nvSpPr>
            <p:spPr>
              <a:xfrm>
                <a:off x="1547664" y="3147814"/>
                <a:ext cx="720080" cy="720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66" name="Chevron 50">
                <a:extLst>
                  <a:ext uri="{FF2B5EF4-FFF2-40B4-BE49-F238E27FC236}">
                    <a16:creationId xmlns:a16="http://schemas.microsoft.com/office/drawing/2014/main" id="{87453BBF-5387-48B2-8EE9-7AC0B4FEDC59}"/>
                  </a:ext>
                </a:extLst>
              </p:cNvPr>
              <p:cNvSpPr/>
              <p:nvPr/>
            </p:nvSpPr>
            <p:spPr>
              <a:xfrm>
                <a:off x="1741237" y="3312127"/>
                <a:ext cx="391455" cy="39145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grpSp>
          <p:nvGrpSpPr>
            <p:cNvPr id="18" name="Group 51">
              <a:extLst>
                <a:ext uri="{FF2B5EF4-FFF2-40B4-BE49-F238E27FC236}">
                  <a16:creationId xmlns:a16="http://schemas.microsoft.com/office/drawing/2014/main" id="{6A940F0F-D05E-439B-B1CC-4C6E15A6F4D0}"/>
                </a:ext>
              </a:extLst>
            </p:cNvPr>
            <p:cNvGrpSpPr/>
            <p:nvPr/>
          </p:nvGrpSpPr>
          <p:grpSpPr>
            <a:xfrm>
              <a:off x="8753529" y="2144267"/>
              <a:ext cx="435077" cy="435077"/>
              <a:chOff x="1547664" y="3147814"/>
              <a:chExt cx="720080" cy="720080"/>
            </a:xfrm>
          </p:grpSpPr>
          <p:sp>
            <p:nvSpPr>
              <p:cNvPr id="63" name="Oval 52">
                <a:extLst>
                  <a:ext uri="{FF2B5EF4-FFF2-40B4-BE49-F238E27FC236}">
                    <a16:creationId xmlns:a16="http://schemas.microsoft.com/office/drawing/2014/main" id="{583DC85C-9583-4728-B2F6-89F20E25F290}"/>
                  </a:ext>
                </a:extLst>
              </p:cNvPr>
              <p:cNvSpPr/>
              <p:nvPr/>
            </p:nvSpPr>
            <p:spPr>
              <a:xfrm>
                <a:off x="1547664" y="314781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solidFill>
                </a:endParaRPr>
              </a:p>
            </p:txBody>
          </p:sp>
          <p:sp>
            <p:nvSpPr>
              <p:cNvPr id="64" name="Chevron 53">
                <a:extLst>
                  <a:ext uri="{FF2B5EF4-FFF2-40B4-BE49-F238E27FC236}">
                    <a16:creationId xmlns:a16="http://schemas.microsoft.com/office/drawing/2014/main" id="{018A0F3C-EA56-4202-AB82-406B9FAE57EE}"/>
                  </a:ext>
                </a:extLst>
              </p:cNvPr>
              <p:cNvSpPr/>
              <p:nvPr/>
            </p:nvSpPr>
            <p:spPr>
              <a:xfrm>
                <a:off x="1741237" y="3312127"/>
                <a:ext cx="391455" cy="39145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grpSp>
          <p:nvGrpSpPr>
            <p:cNvPr id="19" name="Group 54">
              <a:extLst>
                <a:ext uri="{FF2B5EF4-FFF2-40B4-BE49-F238E27FC236}">
                  <a16:creationId xmlns:a16="http://schemas.microsoft.com/office/drawing/2014/main" id="{551C86C0-0F6D-4B11-9135-560970C3C5C3}"/>
                </a:ext>
              </a:extLst>
            </p:cNvPr>
            <p:cNvGrpSpPr/>
            <p:nvPr/>
          </p:nvGrpSpPr>
          <p:grpSpPr>
            <a:xfrm rot="10800000">
              <a:off x="4433111" y="4400759"/>
              <a:ext cx="435077" cy="435077"/>
              <a:chOff x="1547664" y="3147814"/>
              <a:chExt cx="720080" cy="720080"/>
            </a:xfrm>
          </p:grpSpPr>
          <p:sp>
            <p:nvSpPr>
              <p:cNvPr id="61" name="Oval 55">
                <a:extLst>
                  <a:ext uri="{FF2B5EF4-FFF2-40B4-BE49-F238E27FC236}">
                    <a16:creationId xmlns:a16="http://schemas.microsoft.com/office/drawing/2014/main" id="{58428C90-670C-4FA3-9CFB-60FF8179BEDA}"/>
                  </a:ext>
                </a:extLst>
              </p:cNvPr>
              <p:cNvSpPr/>
              <p:nvPr/>
            </p:nvSpPr>
            <p:spPr>
              <a:xfrm>
                <a:off x="1547664" y="314781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solidFill>
                </a:endParaRPr>
              </a:p>
            </p:txBody>
          </p:sp>
          <p:sp>
            <p:nvSpPr>
              <p:cNvPr id="62" name="Chevron 56">
                <a:extLst>
                  <a:ext uri="{FF2B5EF4-FFF2-40B4-BE49-F238E27FC236}">
                    <a16:creationId xmlns:a16="http://schemas.microsoft.com/office/drawing/2014/main" id="{9E70C54B-25C0-41E1-88F3-BC4E6E20EE51}"/>
                  </a:ext>
                </a:extLst>
              </p:cNvPr>
              <p:cNvSpPr/>
              <p:nvPr/>
            </p:nvSpPr>
            <p:spPr>
              <a:xfrm>
                <a:off x="1741237" y="3312127"/>
                <a:ext cx="391455" cy="39145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grpSp>
        <p:grpSp>
          <p:nvGrpSpPr>
            <p:cNvPr id="20" name="Group 57">
              <a:extLst>
                <a:ext uri="{FF2B5EF4-FFF2-40B4-BE49-F238E27FC236}">
                  <a16:creationId xmlns:a16="http://schemas.microsoft.com/office/drawing/2014/main" id="{D51BD364-B238-46AE-915E-2A090844F7C1}"/>
                </a:ext>
              </a:extLst>
            </p:cNvPr>
            <p:cNvGrpSpPr/>
            <p:nvPr/>
          </p:nvGrpSpPr>
          <p:grpSpPr>
            <a:xfrm rot="10800000">
              <a:off x="7370612" y="4453812"/>
              <a:ext cx="435077" cy="435077"/>
              <a:chOff x="1547664" y="3147814"/>
              <a:chExt cx="720080" cy="720080"/>
            </a:xfrm>
          </p:grpSpPr>
          <p:sp>
            <p:nvSpPr>
              <p:cNvPr id="59" name="Oval 58">
                <a:extLst>
                  <a:ext uri="{FF2B5EF4-FFF2-40B4-BE49-F238E27FC236}">
                    <a16:creationId xmlns:a16="http://schemas.microsoft.com/office/drawing/2014/main" id="{4DEF2EEE-722E-4CAD-873E-B44BF98D3BD1}"/>
                  </a:ext>
                </a:extLst>
              </p:cNvPr>
              <p:cNvSpPr/>
              <p:nvPr/>
            </p:nvSpPr>
            <p:spPr>
              <a:xfrm>
                <a:off x="1547664" y="3147814"/>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solidFill>
                </a:endParaRPr>
              </a:p>
            </p:txBody>
          </p:sp>
          <p:sp>
            <p:nvSpPr>
              <p:cNvPr id="60" name="Chevron 59">
                <a:extLst>
                  <a:ext uri="{FF2B5EF4-FFF2-40B4-BE49-F238E27FC236}">
                    <a16:creationId xmlns:a16="http://schemas.microsoft.com/office/drawing/2014/main" id="{111C1706-9F9E-4151-946F-E687616D5049}"/>
                  </a:ext>
                </a:extLst>
              </p:cNvPr>
              <p:cNvSpPr/>
              <p:nvPr/>
            </p:nvSpPr>
            <p:spPr>
              <a:xfrm>
                <a:off x="1741237" y="3312127"/>
                <a:ext cx="391455" cy="39145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bg1"/>
                  </a:solidFill>
                </a:endParaRPr>
              </a:p>
            </p:txBody>
          </p:sp>
        </p:grpSp>
        <p:sp>
          <p:nvSpPr>
            <p:cNvPr id="21" name="TextBox 2"/>
            <p:cNvSpPr txBox="1"/>
            <p:nvPr/>
          </p:nvSpPr>
          <p:spPr>
            <a:xfrm>
              <a:off x="1033349" y="395385"/>
              <a:ext cx="4465529" cy="951902"/>
            </a:xfrm>
            <a:prstGeom prst="rect">
              <a:avLst/>
            </a:prstGeom>
            <a:noFill/>
          </p:spPr>
          <p:txBody>
            <a:bodyPr wrap="square" lIns="45711" tIns="22856" rIns="45711" bIns="22856" rtlCol="0">
              <a:spAutoFit/>
            </a:bodyPr>
            <a:lstStyle/>
            <a:p>
              <a:r>
                <a:rPr lang="zh-TW" altLang="en-US" sz="3600" b="1" dirty="0">
                  <a:latin typeface="+mj-lt"/>
                  <a:cs typeface="Lato Regular"/>
                </a:rPr>
                <a:t>流程圖</a:t>
              </a:r>
              <a:endParaRPr lang="id-ID" sz="3600" b="1" dirty="0">
                <a:latin typeface="+mj-lt"/>
                <a:cs typeface="Lato Regular"/>
              </a:endParaRPr>
            </a:p>
          </p:txBody>
        </p:sp>
        <p:sp>
          <p:nvSpPr>
            <p:cNvPr id="22" name="TextBox 27">
              <a:extLst>
                <a:ext uri="{FF2B5EF4-FFF2-40B4-BE49-F238E27FC236}">
                  <a16:creationId xmlns:a16="http://schemas.microsoft.com/office/drawing/2014/main" id="{E1C75782-7D4B-43FB-9C39-59FC6AF92E27}"/>
                </a:ext>
              </a:extLst>
            </p:cNvPr>
            <p:cNvSpPr txBox="1"/>
            <p:nvPr/>
          </p:nvSpPr>
          <p:spPr>
            <a:xfrm>
              <a:off x="523864" y="2662527"/>
              <a:ext cx="3439160" cy="511866"/>
            </a:xfrm>
            <a:prstGeom prst="rect">
              <a:avLst/>
            </a:prstGeom>
            <a:noFill/>
          </p:spPr>
          <p:txBody>
            <a:bodyPr wrap="square" rtlCol="0">
              <a:spAutoFit/>
            </a:bodyPr>
            <a:lstStyle/>
            <a:p>
              <a:pPr algn="ctr"/>
              <a:r>
                <a:rPr lang="zh-TW" altLang="en-US" sz="1400" b="1" dirty="0">
                  <a:latin typeface="PT Sans" panose="020B0503020203020204" pitchFamily="34" charset="0"/>
                  <a:ea typeface="PT Sans" panose="020B0503020203020204" pitchFamily="34" charset="0"/>
                </a:rPr>
                <a:t>加裝樹梅派與鏡頭的捕蚊燈</a:t>
              </a:r>
              <a:endParaRPr lang="en-US" sz="1400" b="1" dirty="0">
                <a:latin typeface="PT Sans" panose="020B0503020203020204" pitchFamily="34" charset="0"/>
                <a:ea typeface="PT Sans" panose="020B0503020203020204" pitchFamily="34" charset="0"/>
              </a:endParaRPr>
            </a:p>
          </p:txBody>
        </p:sp>
        <p:sp>
          <p:nvSpPr>
            <p:cNvPr id="23" name="TextBox 28">
              <a:extLst>
                <a:ext uri="{FF2B5EF4-FFF2-40B4-BE49-F238E27FC236}">
                  <a16:creationId xmlns:a16="http://schemas.microsoft.com/office/drawing/2014/main" id="{0472541E-C1AB-4798-92F3-EBE5A409175F}"/>
                </a:ext>
              </a:extLst>
            </p:cNvPr>
            <p:cNvSpPr txBox="1"/>
            <p:nvPr/>
          </p:nvSpPr>
          <p:spPr>
            <a:xfrm>
              <a:off x="4597846" y="2659628"/>
              <a:ext cx="1512806" cy="511866"/>
            </a:xfrm>
            <a:prstGeom prst="rect">
              <a:avLst/>
            </a:prstGeom>
            <a:noFill/>
          </p:spPr>
          <p:txBody>
            <a:bodyPr wrap="square" rtlCol="0">
              <a:spAutoFit/>
            </a:bodyPr>
            <a:lstStyle/>
            <a:p>
              <a:pPr algn="ctr"/>
              <a:r>
                <a:rPr lang="zh-TW" altLang="en-US" sz="1400" b="1" dirty="0">
                  <a:latin typeface="PT Sans" panose="020B0503020203020204" pitchFamily="34" charset="0"/>
                  <a:ea typeface="PT Sans" panose="020B0503020203020204" pitchFamily="34" charset="0"/>
                </a:rPr>
                <a:t>回傳照片</a:t>
              </a:r>
              <a:endParaRPr lang="en-US" sz="1400" b="1" dirty="0">
                <a:latin typeface="PT Sans" panose="020B0503020203020204" pitchFamily="34" charset="0"/>
                <a:ea typeface="PT Sans" panose="020B0503020203020204" pitchFamily="34" charset="0"/>
              </a:endParaRPr>
            </a:p>
          </p:txBody>
        </p:sp>
        <p:sp>
          <p:nvSpPr>
            <p:cNvPr id="24" name="TextBox 29">
              <a:extLst>
                <a:ext uri="{FF2B5EF4-FFF2-40B4-BE49-F238E27FC236}">
                  <a16:creationId xmlns:a16="http://schemas.microsoft.com/office/drawing/2014/main" id="{0E70ABBB-B058-4314-9507-6E841E93EA65}"/>
                </a:ext>
              </a:extLst>
            </p:cNvPr>
            <p:cNvSpPr txBox="1"/>
            <p:nvPr/>
          </p:nvSpPr>
          <p:spPr>
            <a:xfrm>
              <a:off x="9065010" y="3352400"/>
              <a:ext cx="1512806" cy="511866"/>
            </a:xfrm>
            <a:prstGeom prst="rect">
              <a:avLst/>
            </a:prstGeom>
            <a:noFill/>
          </p:spPr>
          <p:txBody>
            <a:bodyPr wrap="square" rtlCol="0">
              <a:spAutoFit/>
            </a:bodyPr>
            <a:lstStyle/>
            <a:p>
              <a:pPr algn="ctr"/>
              <a:r>
                <a:rPr lang="zh-TW" altLang="en-US" sz="1400" b="1" dirty="0">
                  <a:latin typeface="PT Sans" panose="020B0503020203020204" pitchFamily="34" charset="0"/>
                  <a:ea typeface="PT Sans" panose="020B0503020203020204" pitchFamily="34" charset="0"/>
                </a:rPr>
                <a:t>物件偵測</a:t>
              </a:r>
              <a:endParaRPr lang="en-US" sz="1400" b="1" dirty="0">
                <a:latin typeface="PT Sans" panose="020B0503020203020204" pitchFamily="34" charset="0"/>
                <a:ea typeface="PT Sans" panose="020B0503020203020204" pitchFamily="34" charset="0"/>
              </a:endParaRPr>
            </a:p>
          </p:txBody>
        </p:sp>
        <p:sp>
          <p:nvSpPr>
            <p:cNvPr id="25" name="TextBox 30">
              <a:extLst>
                <a:ext uri="{FF2B5EF4-FFF2-40B4-BE49-F238E27FC236}">
                  <a16:creationId xmlns:a16="http://schemas.microsoft.com/office/drawing/2014/main" id="{B2A17F62-18A3-40A0-90C8-2A99E59810FA}"/>
                </a:ext>
              </a:extLst>
            </p:cNvPr>
            <p:cNvSpPr txBox="1"/>
            <p:nvPr/>
          </p:nvSpPr>
          <p:spPr>
            <a:xfrm>
              <a:off x="5091101" y="4014627"/>
              <a:ext cx="1512806" cy="511866"/>
            </a:xfrm>
            <a:prstGeom prst="rect">
              <a:avLst/>
            </a:prstGeom>
            <a:noFill/>
          </p:spPr>
          <p:txBody>
            <a:bodyPr wrap="square" rtlCol="0">
              <a:spAutoFit/>
            </a:bodyPr>
            <a:lstStyle/>
            <a:p>
              <a:pPr algn="ctr"/>
              <a:r>
                <a:rPr lang="zh-TW" altLang="en-US" sz="1400" b="1" dirty="0">
                  <a:latin typeface="PT Sans" panose="020B0503020203020204" pitchFamily="34" charset="0"/>
                  <a:ea typeface="PT Sans" panose="020B0503020203020204" pitchFamily="34" charset="0"/>
                </a:rPr>
                <a:t>更新資料庫</a:t>
              </a:r>
              <a:endParaRPr lang="en-US" sz="1400" b="1" dirty="0">
                <a:latin typeface="PT Sans" panose="020B0503020203020204" pitchFamily="34" charset="0"/>
                <a:ea typeface="PT Sans" panose="020B0503020203020204" pitchFamily="34" charset="0"/>
              </a:endParaRPr>
            </a:p>
          </p:txBody>
        </p:sp>
        <p:sp>
          <p:nvSpPr>
            <p:cNvPr id="26" name="TextBox 31">
              <a:extLst>
                <a:ext uri="{FF2B5EF4-FFF2-40B4-BE49-F238E27FC236}">
                  <a16:creationId xmlns:a16="http://schemas.microsoft.com/office/drawing/2014/main" id="{099896E7-5FB3-430B-8285-9B12600E7784}"/>
                </a:ext>
              </a:extLst>
            </p:cNvPr>
            <p:cNvSpPr txBox="1"/>
            <p:nvPr/>
          </p:nvSpPr>
          <p:spPr>
            <a:xfrm>
              <a:off x="2770828" y="4018089"/>
              <a:ext cx="1512806" cy="511866"/>
            </a:xfrm>
            <a:prstGeom prst="rect">
              <a:avLst/>
            </a:prstGeom>
            <a:noFill/>
          </p:spPr>
          <p:txBody>
            <a:bodyPr wrap="square" rtlCol="0">
              <a:spAutoFit/>
            </a:bodyPr>
            <a:lstStyle/>
            <a:p>
              <a:pPr algn="ctr"/>
              <a:r>
                <a:rPr lang="zh-TW" altLang="en-US" sz="1400" b="1" dirty="0">
                  <a:latin typeface="PT Sans" panose="020B0503020203020204" pitchFamily="34" charset="0"/>
                  <a:ea typeface="PT Sans" panose="020B0503020203020204" pitchFamily="34" charset="0"/>
                </a:rPr>
                <a:t>顯示資訊</a:t>
              </a:r>
              <a:endParaRPr lang="en-US" sz="1400" b="1" dirty="0">
                <a:latin typeface="PT Sans" panose="020B0503020203020204" pitchFamily="34" charset="0"/>
                <a:ea typeface="PT Sans" panose="020B0503020203020204" pitchFamily="34" charset="0"/>
              </a:endParaRPr>
            </a:p>
          </p:txBody>
        </p:sp>
        <p:pic>
          <p:nvPicPr>
            <p:cNvPr id="27" name="圖片 2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481505" y="4731250"/>
              <a:ext cx="2003608" cy="1529445"/>
            </a:xfrm>
            <a:prstGeom prst="rect">
              <a:avLst/>
            </a:prstGeom>
          </p:spPr>
        </p:pic>
        <p:pic>
          <p:nvPicPr>
            <p:cNvPr id="28" name="圖片 27"/>
            <p:cNvPicPr>
              <a:picLocks noChangeAspect="1"/>
            </p:cNvPicPr>
            <p:nvPr/>
          </p:nvPicPr>
          <p:blipFill rotWithShape="1">
            <a:blip r:embed="rId21" cstate="screen">
              <a:extLst>
                <a:ext uri="{BEBA8EAE-BF5A-486C-A8C5-ECC9F3942E4B}">
                  <a14:imgProps xmlns:a14="http://schemas.microsoft.com/office/drawing/2010/main">
                    <a14:imgLayer r:embed="rId22">
                      <a14:imgEffect>
                        <a14:backgroundRemoval t="2625" b="96750" l="0" r="100000"/>
                      </a14:imgEffect>
                    </a14:imgLayer>
                  </a14:imgProps>
                </a:ext>
                <a:ext uri="{28A0092B-C50C-407E-A947-70E740481C1C}">
                  <a14:useLocalDpi xmlns:a14="http://schemas.microsoft.com/office/drawing/2010/main"/>
                </a:ext>
              </a:extLst>
            </a:blip>
            <a:srcRect/>
            <a:stretch/>
          </p:blipFill>
          <p:spPr>
            <a:xfrm>
              <a:off x="851588" y="1236733"/>
              <a:ext cx="739763" cy="1176452"/>
            </a:xfrm>
            <a:prstGeom prst="rect">
              <a:avLst/>
            </a:prstGeom>
          </p:spPr>
        </p:pic>
        <p:pic>
          <p:nvPicPr>
            <p:cNvPr id="29" name="圖片 28"/>
            <p:cNvPicPr>
              <a:picLocks noChangeAspect="1"/>
            </p:cNvPicPr>
            <p:nvPr/>
          </p:nvPicPr>
          <p:blipFill rotWithShape="1">
            <a:blip r:embed="rId23" cstate="screen">
              <a:extLst>
                <a:ext uri="{BEBA8EAE-BF5A-486C-A8C5-ECC9F3942E4B}">
                  <a14:imgProps xmlns:a14="http://schemas.microsoft.com/office/drawing/2010/main">
                    <a14:imgLayer r:embed="rId24">
                      <a14:imgEffect>
                        <a14:backgroundRemoval t="0" b="94649" l="0" r="98065"/>
                      </a14:imgEffect>
                    </a14:imgLayer>
                  </a14:imgProps>
                </a:ext>
                <a:ext uri="{28A0092B-C50C-407E-A947-70E740481C1C}">
                  <a14:useLocalDpi xmlns:a14="http://schemas.microsoft.com/office/drawing/2010/main"/>
                </a:ext>
              </a:extLst>
            </a:blip>
            <a:srcRect/>
            <a:stretch/>
          </p:blipFill>
          <p:spPr>
            <a:xfrm>
              <a:off x="503859" y="1565668"/>
              <a:ext cx="359238" cy="693043"/>
            </a:xfrm>
            <a:prstGeom prst="rect">
              <a:avLst/>
            </a:prstGeom>
          </p:spPr>
        </p:pic>
        <p:pic>
          <p:nvPicPr>
            <p:cNvPr id="30" name="圖片 29"/>
            <p:cNvPicPr>
              <a:picLocks noChangeAspect="1"/>
            </p:cNvPicPr>
            <p:nvPr/>
          </p:nvPicPr>
          <p:blipFill rotWithShape="1">
            <a:blip r:embed="rId25" cstate="screen">
              <a:extLst>
                <a:ext uri="{BEBA8EAE-BF5A-486C-A8C5-ECC9F3942E4B}">
                  <a14:imgProps xmlns:a14="http://schemas.microsoft.com/office/drawing/2010/main">
                    <a14:imgLayer r:embed="rId26">
                      <a14:imgEffect>
                        <a14:backgroundRemoval t="4094" b="97661" l="9649" r="89693"/>
                      </a14:imgEffect>
                    </a14:imgLayer>
                  </a14:imgProps>
                </a:ext>
                <a:ext uri="{28A0092B-C50C-407E-A947-70E740481C1C}">
                  <a14:useLocalDpi xmlns:a14="http://schemas.microsoft.com/office/drawing/2010/main"/>
                </a:ext>
              </a:extLst>
            </a:blip>
            <a:srcRect l="13409" t="4486" r="15313" b="2883"/>
            <a:stretch/>
          </p:blipFill>
          <p:spPr>
            <a:xfrm>
              <a:off x="2770829" y="1527185"/>
              <a:ext cx="786063" cy="766163"/>
            </a:xfrm>
            <a:prstGeom prst="rect">
              <a:avLst/>
            </a:prstGeom>
          </p:spPr>
        </p:pic>
        <p:sp>
          <p:nvSpPr>
            <p:cNvPr id="31" name="TextBox 2"/>
            <p:cNvSpPr txBox="1"/>
            <p:nvPr/>
          </p:nvSpPr>
          <p:spPr>
            <a:xfrm>
              <a:off x="1538513" y="1483641"/>
              <a:ext cx="579434" cy="998123"/>
            </a:xfrm>
            <a:prstGeom prst="rect">
              <a:avLst/>
            </a:prstGeom>
            <a:noFill/>
          </p:spPr>
          <p:txBody>
            <a:bodyPr wrap="square" lIns="45711" tIns="22856" rIns="45711" bIns="22856" rtlCol="0">
              <a:spAutoFit/>
            </a:bodyPr>
            <a:lstStyle/>
            <a:p>
              <a:r>
                <a:rPr lang="en-US" altLang="zh-TW" sz="3600" b="1" dirty="0">
                  <a:solidFill>
                    <a:schemeClr val="accent2"/>
                  </a:solidFill>
                  <a:latin typeface="+mj-lt"/>
                  <a:cs typeface="Lato Regular"/>
                </a:rPr>
                <a:t>+</a:t>
              </a:r>
              <a:endParaRPr lang="id-ID" sz="3600" b="1" dirty="0">
                <a:solidFill>
                  <a:schemeClr val="tx1">
                    <a:lumMod val="50000"/>
                    <a:lumOff val="50000"/>
                  </a:schemeClr>
                </a:solidFill>
                <a:latin typeface="+mj-lt"/>
                <a:cs typeface="Lato Regular"/>
              </a:endParaRPr>
            </a:p>
          </p:txBody>
        </p:sp>
        <p:pic>
          <p:nvPicPr>
            <p:cNvPr id="32" name="圖片 31"/>
            <p:cNvPicPr>
              <a:picLocks noChangeAspect="1"/>
            </p:cNvPicPr>
            <p:nvPr/>
          </p:nvPicPr>
          <p:blipFill>
            <a:blip r:embed="rId27">
              <a:extLst>
                <a:ext uri="{BEBA8EAE-BF5A-486C-A8C5-ECC9F3942E4B}">
                  <a14:imgProps xmlns:a14="http://schemas.microsoft.com/office/drawing/2010/main">
                    <a14:imgLayer r:embed="rId28">
                      <a14:imgEffect>
                        <a14:backgroundRemoval t="0" b="100000" l="0" r="99219"/>
                      </a14:imgEffect>
                    </a14:imgLayer>
                  </a14:imgProps>
                </a:ext>
              </a:extLst>
            </a:blip>
            <a:stretch>
              <a:fillRect/>
            </a:stretch>
          </p:blipFill>
          <p:spPr>
            <a:xfrm>
              <a:off x="6216503" y="528435"/>
              <a:ext cx="1715111" cy="1715111"/>
            </a:xfrm>
            <a:prstGeom prst="rect">
              <a:avLst/>
            </a:prstGeom>
          </p:spPr>
        </p:pic>
        <p:pic>
          <p:nvPicPr>
            <p:cNvPr id="33" name="圖片 32"/>
            <p:cNvPicPr>
              <a:picLocks noChangeAspect="1"/>
            </p:cNvPicPr>
            <p:nvPr/>
          </p:nvPicPr>
          <p:blipFill rotWithShape="1">
            <a:blip r:embed="rId29" cstate="screen">
              <a:extLst>
                <a:ext uri="{BEBA8EAE-BF5A-486C-A8C5-ECC9F3942E4B}">
                  <a14:imgProps xmlns:a14="http://schemas.microsoft.com/office/drawing/2010/main">
                    <a14:imgLayer r:embed="rId30">
                      <a14:imgEffect>
                        <a14:backgroundRemoval t="0" b="87769" l="10000" r="99300"/>
                      </a14:imgEffect>
                    </a14:imgLayer>
                  </a14:imgProps>
                </a:ext>
                <a:ext uri="{28A0092B-C50C-407E-A947-70E740481C1C}">
                  <a14:useLocalDpi xmlns:a14="http://schemas.microsoft.com/office/drawing/2010/main"/>
                </a:ext>
              </a:extLst>
            </a:blip>
            <a:srcRect/>
            <a:stretch/>
          </p:blipFill>
          <p:spPr>
            <a:xfrm>
              <a:off x="5356385" y="5318840"/>
              <a:ext cx="1206721" cy="1065710"/>
            </a:xfrm>
            <a:prstGeom prst="rect">
              <a:avLst/>
            </a:prstGeom>
          </p:spPr>
        </p:pic>
        <p:pic>
          <p:nvPicPr>
            <p:cNvPr id="34" name="圖片 33"/>
            <p:cNvPicPr>
              <a:picLocks noChangeAspect="1"/>
            </p:cNvPicPr>
            <p:nvPr/>
          </p:nvPicPr>
          <p:blipFill rotWithShape="1">
            <a:blip r:embed="rId31" cstate="screen">
              <a:extLst>
                <a:ext uri="{BEBA8EAE-BF5A-486C-A8C5-ECC9F3942E4B}">
                  <a14:imgProps xmlns:a14="http://schemas.microsoft.com/office/drawing/2010/main">
                    <a14:imgLayer r:embed="rId32">
                      <a14:imgEffect>
                        <a14:backgroundRemoval t="0" b="87600" l="0" r="90000"/>
                      </a14:imgEffect>
                    </a14:imgLayer>
                  </a14:imgProps>
                </a:ext>
                <a:ext uri="{28A0092B-C50C-407E-A947-70E740481C1C}">
                  <a14:useLocalDpi xmlns:a14="http://schemas.microsoft.com/office/drawing/2010/main"/>
                </a:ext>
              </a:extLst>
            </a:blip>
            <a:srcRect/>
            <a:stretch/>
          </p:blipFill>
          <p:spPr>
            <a:xfrm>
              <a:off x="5337222" y="5331903"/>
              <a:ext cx="1206721" cy="1050772"/>
            </a:xfrm>
            <a:prstGeom prst="rect">
              <a:avLst/>
            </a:prstGeom>
          </p:spPr>
        </p:pic>
        <p:pic>
          <p:nvPicPr>
            <p:cNvPr id="35" name="圖片 34"/>
            <p:cNvPicPr>
              <a:picLocks noChangeAspect="1"/>
            </p:cNvPicPr>
            <p:nvPr/>
          </p:nvPicPr>
          <p:blipFill rotWithShape="1">
            <a:blip r:embed="rId33" cstate="screen">
              <a:extLst>
                <a:ext uri="{BEBA8EAE-BF5A-486C-A8C5-ECC9F3942E4B}">
                  <a14:imgProps xmlns:a14="http://schemas.microsoft.com/office/drawing/2010/main">
                    <a14:imgLayer r:embed="rId34">
                      <a14:imgEffect>
                        <a14:backgroundRemoval t="23862" b="56493" l="19100" r="65500"/>
                      </a14:imgEffect>
                    </a14:imgLayer>
                  </a14:imgProps>
                </a:ext>
                <a:ext uri="{28A0092B-C50C-407E-A947-70E740481C1C}">
                  <a14:useLocalDpi xmlns:a14="http://schemas.microsoft.com/office/drawing/2010/main"/>
                </a:ext>
              </a:extLst>
            </a:blip>
            <a:srcRect/>
            <a:stretch/>
          </p:blipFill>
          <p:spPr>
            <a:xfrm>
              <a:off x="5320169" y="5292714"/>
              <a:ext cx="1206721" cy="1087732"/>
            </a:xfrm>
            <a:prstGeom prst="rect">
              <a:avLst/>
            </a:prstGeom>
          </p:spPr>
        </p:pic>
        <p:sp>
          <p:nvSpPr>
            <p:cNvPr id="36" name="TextBox 2"/>
            <p:cNvSpPr txBox="1"/>
            <p:nvPr/>
          </p:nvSpPr>
          <p:spPr>
            <a:xfrm>
              <a:off x="5613156" y="5644396"/>
              <a:ext cx="731840" cy="345495"/>
            </a:xfrm>
            <a:prstGeom prst="rect">
              <a:avLst/>
            </a:prstGeom>
            <a:noFill/>
          </p:spPr>
          <p:txBody>
            <a:bodyPr wrap="square" lIns="45711" tIns="22856" rIns="45711" bIns="22856" rtlCol="0">
              <a:spAutoFit/>
            </a:bodyPr>
            <a:lstStyle/>
            <a:p>
              <a:r>
                <a:rPr lang="en-US" sz="1000" b="1" dirty="0">
                  <a:latin typeface="+mj-lt"/>
                  <a:cs typeface="Lato Regular"/>
                </a:rPr>
                <a:t>UPDATE</a:t>
              </a:r>
              <a:endParaRPr lang="id-ID" sz="1000" b="1" dirty="0">
                <a:latin typeface="+mj-lt"/>
                <a:cs typeface="Lato Regular"/>
              </a:endParaRPr>
            </a:p>
          </p:txBody>
        </p:sp>
        <p:pic>
          <p:nvPicPr>
            <p:cNvPr id="37" name="圖片 36"/>
            <p:cNvPicPr>
              <a:picLocks noChangeAspect="1"/>
            </p:cNvPicPr>
            <p:nvPr/>
          </p:nvPicPr>
          <p:blipFill rotWithShape="1">
            <a:blip r:embed="rId35" cstate="screen">
              <a:extLst>
                <a:ext uri="{BEBA8EAE-BF5A-486C-A8C5-ECC9F3942E4B}">
                  <a14:imgProps xmlns:a14="http://schemas.microsoft.com/office/drawing/2010/main">
                    <a14:imgLayer r:embed="rId36">
                      <a14:imgEffect>
                        <a14:backgroundRemoval t="9524" b="100000" l="0" r="86145"/>
                      </a14:imgEffect>
                    </a14:imgLayer>
                  </a14:imgProps>
                </a:ext>
                <a:ext uri="{28A0092B-C50C-407E-A947-70E740481C1C}">
                  <a14:useLocalDpi xmlns:a14="http://schemas.microsoft.com/office/drawing/2010/main"/>
                </a:ext>
              </a:extLst>
            </a:blip>
            <a:srcRect/>
            <a:stretch/>
          </p:blipFill>
          <p:spPr>
            <a:xfrm flipV="1">
              <a:off x="5627138" y="5800313"/>
              <a:ext cx="381151" cy="84812"/>
            </a:xfrm>
            <a:prstGeom prst="rect">
              <a:avLst/>
            </a:prstGeom>
          </p:spPr>
        </p:pic>
        <p:cxnSp>
          <p:nvCxnSpPr>
            <p:cNvPr id="38" name="直線單箭頭接點 37"/>
            <p:cNvCxnSpPr/>
            <p:nvPr/>
          </p:nvCxnSpPr>
          <p:spPr>
            <a:xfrm>
              <a:off x="11256831" y="3141427"/>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圖片 38"/>
            <p:cNvPicPr>
              <a:picLocks noChangeAspect="1"/>
            </p:cNvPicPr>
            <p:nvPr/>
          </p:nvPicPr>
          <p:blipFill rotWithShape="1">
            <a:blip r:embed="rId37" cstate="screen">
              <a:extLst>
                <a:ext uri="{BEBA8EAE-BF5A-486C-A8C5-ECC9F3942E4B}">
                  <a14:imgProps xmlns:a14="http://schemas.microsoft.com/office/drawing/2010/main">
                    <a14:imgLayer r:embed="rId38">
                      <a14:imgEffect>
                        <a14:backgroundRemoval t="13772" b="44910" l="22785" r="73629"/>
                      </a14:imgEffect>
                    </a14:imgLayer>
                  </a14:imgProps>
                </a:ext>
                <a:ext uri="{28A0092B-C50C-407E-A947-70E740481C1C}">
                  <a14:useLocalDpi xmlns:a14="http://schemas.microsoft.com/office/drawing/2010/main"/>
                </a:ext>
              </a:extLst>
            </a:blip>
            <a:srcRect/>
            <a:stretch/>
          </p:blipFill>
          <p:spPr>
            <a:xfrm>
              <a:off x="1792915" y="1189794"/>
              <a:ext cx="818084" cy="1440944"/>
            </a:xfrm>
            <a:prstGeom prst="rect">
              <a:avLst/>
            </a:prstGeom>
          </p:spPr>
        </p:pic>
        <p:pic>
          <p:nvPicPr>
            <p:cNvPr id="40" name="圖片 39"/>
            <p:cNvPicPr>
              <a:picLocks noChangeAspect="1"/>
            </p:cNvPicPr>
            <p:nvPr/>
          </p:nvPicPr>
          <p:blipFill rotWithShape="1">
            <a:blip r:embed="rId39" cstate="screen">
              <a:extLst>
                <a:ext uri="{BEBA8EAE-BF5A-486C-A8C5-ECC9F3942E4B}">
                  <a14:imgProps xmlns:a14="http://schemas.microsoft.com/office/drawing/2010/main">
                    <a14:imgLayer r:embed="rId40">
                      <a14:imgEffect>
                        <a14:backgroundRemoval t="9814" b="36273" l="9747" r="90058"/>
                      </a14:imgEffect>
                    </a14:imgLayer>
                  </a14:imgProps>
                </a:ext>
                <a:ext uri="{28A0092B-C50C-407E-A947-70E740481C1C}">
                  <a14:useLocalDpi xmlns:a14="http://schemas.microsoft.com/office/drawing/2010/main"/>
                </a:ext>
              </a:extLst>
            </a:blip>
            <a:srcRect/>
            <a:stretch/>
          </p:blipFill>
          <p:spPr>
            <a:xfrm>
              <a:off x="1818742" y="1153496"/>
              <a:ext cx="920205" cy="1445111"/>
            </a:xfrm>
            <a:prstGeom prst="rect">
              <a:avLst/>
            </a:prstGeom>
          </p:spPr>
        </p:pic>
        <p:pic>
          <p:nvPicPr>
            <p:cNvPr id="41" name="圖片 40"/>
            <p:cNvPicPr>
              <a:picLocks noChangeAspect="1"/>
            </p:cNvPicPr>
            <p:nvPr/>
          </p:nvPicPr>
          <p:blipFill rotWithShape="1">
            <a:blip r:embed="rId41" cstate="screen">
              <a:extLst>
                <a:ext uri="{BEBA8EAE-BF5A-486C-A8C5-ECC9F3942E4B}">
                  <a14:imgProps xmlns:a14="http://schemas.microsoft.com/office/drawing/2010/main">
                    <a14:imgLayer r:embed="rId42">
                      <a14:imgEffect>
                        <a14:backgroundRemoval t="11184" b="69079" l="7639" r="74306"/>
                      </a14:imgEffect>
                    </a14:imgLayer>
                  </a14:imgProps>
                </a:ext>
                <a:ext uri="{28A0092B-C50C-407E-A947-70E740481C1C}">
                  <a14:useLocalDpi xmlns:a14="http://schemas.microsoft.com/office/drawing/2010/main"/>
                </a:ext>
              </a:extLst>
            </a:blip>
            <a:srcRect/>
            <a:stretch/>
          </p:blipFill>
          <p:spPr>
            <a:xfrm>
              <a:off x="2008802" y="1648242"/>
              <a:ext cx="243560" cy="255738"/>
            </a:xfrm>
            <a:prstGeom prst="rect">
              <a:avLst/>
            </a:prstGeom>
          </p:spPr>
        </p:pic>
        <p:pic>
          <p:nvPicPr>
            <p:cNvPr id="42" name="圖片 41"/>
            <p:cNvPicPr>
              <a:picLocks noChangeAspect="1"/>
            </p:cNvPicPr>
            <p:nvPr/>
          </p:nvPicPr>
          <p:blipFill rotWithShape="1">
            <a:blip r:embed="rId41" cstate="screen">
              <a:extLst>
                <a:ext uri="{BEBA8EAE-BF5A-486C-A8C5-ECC9F3942E4B}">
                  <a14:imgProps xmlns:a14="http://schemas.microsoft.com/office/drawing/2010/main">
                    <a14:imgLayer r:embed="rId42">
                      <a14:imgEffect>
                        <a14:backgroundRemoval t="11184" b="69079" l="7639" r="74306"/>
                      </a14:imgEffect>
                    </a14:imgLayer>
                  </a14:imgProps>
                </a:ext>
                <a:ext uri="{28A0092B-C50C-407E-A947-70E740481C1C}">
                  <a14:useLocalDpi xmlns:a14="http://schemas.microsoft.com/office/drawing/2010/main"/>
                </a:ext>
              </a:extLst>
            </a:blip>
            <a:srcRect/>
            <a:stretch/>
          </p:blipFill>
          <p:spPr>
            <a:xfrm>
              <a:off x="2176011" y="1654528"/>
              <a:ext cx="243560" cy="255738"/>
            </a:xfrm>
            <a:prstGeom prst="rect">
              <a:avLst/>
            </a:prstGeom>
          </p:spPr>
        </p:pic>
        <p:pic>
          <p:nvPicPr>
            <p:cNvPr id="43" name="圖片 42"/>
            <p:cNvPicPr>
              <a:picLocks noChangeAspect="1"/>
            </p:cNvPicPr>
            <p:nvPr/>
          </p:nvPicPr>
          <p:blipFill rotWithShape="1">
            <a:blip r:embed="rId43" cstate="screen">
              <a:extLst>
                <a:ext uri="{BEBA8EAE-BF5A-486C-A8C5-ECC9F3942E4B}">
                  <a14:imgProps xmlns:a14="http://schemas.microsoft.com/office/drawing/2010/main">
                    <a14:imgLayer r:embed="rId44">
                      <a14:imgEffect>
                        <a14:backgroundRemoval t="13333" b="82029" l="17473" r="83333"/>
                      </a14:imgEffect>
                    </a14:imgLayer>
                  </a14:imgProps>
                </a:ext>
                <a:ext uri="{28A0092B-C50C-407E-A947-70E740481C1C}">
                  <a14:useLocalDpi xmlns:a14="http://schemas.microsoft.com/office/drawing/2010/main"/>
                </a:ext>
              </a:extLst>
            </a:blip>
            <a:srcRect/>
            <a:stretch/>
          </p:blipFill>
          <p:spPr>
            <a:xfrm rot="10800000">
              <a:off x="11110193" y="4922945"/>
              <a:ext cx="700655" cy="649246"/>
            </a:xfrm>
            <a:prstGeom prst="rect">
              <a:avLst/>
            </a:prstGeom>
          </p:spPr>
        </p:pic>
        <p:pic>
          <p:nvPicPr>
            <p:cNvPr id="44" name="圖片 43"/>
            <p:cNvPicPr>
              <a:picLocks noChangeAspect="1"/>
            </p:cNvPicPr>
            <p:nvPr/>
          </p:nvPicPr>
          <p:blipFill rotWithShape="1">
            <a:blip r:embed="rId45" cstate="screen">
              <a:extLst>
                <a:ext uri="{BEBA8EAE-BF5A-486C-A8C5-ECC9F3942E4B}">
                  <a14:imgProps xmlns:a14="http://schemas.microsoft.com/office/drawing/2010/main">
                    <a14:imgLayer r:embed="rId46">
                      <a14:imgEffect>
                        <a14:backgroundRemoval t="13333" b="82029" l="17473" r="83333"/>
                      </a14:imgEffect>
                    </a14:imgLayer>
                  </a14:imgProps>
                </a:ext>
                <a:ext uri="{28A0092B-C50C-407E-A947-70E740481C1C}">
                  <a14:useLocalDpi xmlns:a14="http://schemas.microsoft.com/office/drawing/2010/main"/>
                </a:ext>
              </a:extLst>
            </a:blip>
            <a:srcRect/>
            <a:stretch/>
          </p:blipFill>
          <p:spPr>
            <a:xfrm rot="5400000">
              <a:off x="10424084" y="4934829"/>
              <a:ext cx="774002" cy="717212"/>
            </a:xfrm>
            <a:prstGeom prst="rect">
              <a:avLst/>
            </a:prstGeom>
          </p:spPr>
        </p:pic>
        <p:pic>
          <p:nvPicPr>
            <p:cNvPr id="45" name="圖片 44"/>
            <p:cNvPicPr>
              <a:picLocks noChangeAspect="1"/>
            </p:cNvPicPr>
            <p:nvPr/>
          </p:nvPicPr>
          <p:blipFill rotWithShape="1">
            <a:blip r:embed="rId47" cstate="screen">
              <a:extLst>
                <a:ext uri="{BEBA8EAE-BF5A-486C-A8C5-ECC9F3942E4B}">
                  <a14:imgProps xmlns:a14="http://schemas.microsoft.com/office/drawing/2010/main">
                    <a14:imgLayer r:embed="rId48">
                      <a14:imgEffect>
                        <a14:backgroundRemoval t="13333" b="82029" l="17473" r="83333"/>
                      </a14:imgEffect>
                    </a14:imgLayer>
                  </a14:imgProps>
                </a:ext>
                <a:ext uri="{28A0092B-C50C-407E-A947-70E740481C1C}">
                  <a14:useLocalDpi xmlns:a14="http://schemas.microsoft.com/office/drawing/2010/main"/>
                </a:ext>
              </a:extLst>
            </a:blip>
            <a:srcRect/>
            <a:stretch/>
          </p:blipFill>
          <p:spPr>
            <a:xfrm rot="16200000">
              <a:off x="11147332" y="5612026"/>
              <a:ext cx="683911" cy="633731"/>
            </a:xfrm>
            <a:prstGeom prst="rect">
              <a:avLst/>
            </a:prstGeom>
          </p:spPr>
        </p:pic>
        <p:pic>
          <p:nvPicPr>
            <p:cNvPr id="46" name="圖片 45"/>
            <p:cNvPicPr>
              <a:picLocks noChangeAspect="1"/>
            </p:cNvPicPr>
            <p:nvPr/>
          </p:nvPicPr>
          <p:blipFill rotWithShape="1">
            <a:blip r:embed="rId49" cstate="screen">
              <a:extLst>
                <a:ext uri="{BEBA8EAE-BF5A-486C-A8C5-ECC9F3942E4B}">
                  <a14:imgProps xmlns:a14="http://schemas.microsoft.com/office/drawing/2010/main">
                    <a14:imgLayer r:embed="rId50">
                      <a14:imgEffect>
                        <a14:backgroundRemoval t="13333" b="82029" l="17473" r="83333"/>
                      </a14:imgEffect>
                    </a14:imgLayer>
                  </a14:imgProps>
                </a:ext>
                <a:ext uri="{28A0092B-C50C-407E-A947-70E740481C1C}">
                  <a14:useLocalDpi xmlns:a14="http://schemas.microsoft.com/office/drawing/2010/main"/>
                </a:ext>
              </a:extLst>
            </a:blip>
            <a:srcRect/>
            <a:stretch/>
          </p:blipFill>
          <p:spPr>
            <a:xfrm>
              <a:off x="10464856" y="5662720"/>
              <a:ext cx="650729" cy="602984"/>
            </a:xfrm>
            <a:prstGeom prst="rect">
              <a:avLst/>
            </a:prstGeom>
          </p:spPr>
        </p:pic>
        <p:pic>
          <p:nvPicPr>
            <p:cNvPr id="47" name="圖片 46"/>
            <p:cNvPicPr>
              <a:picLocks noChangeAspect="1"/>
            </p:cNvPicPr>
            <p:nvPr/>
          </p:nvPicPr>
          <p:blipFill rotWithShape="1">
            <a:blip r:embed="rId47" cstate="screen">
              <a:extLst>
                <a:ext uri="{BEBA8EAE-BF5A-486C-A8C5-ECC9F3942E4B}">
                  <a14:imgProps xmlns:a14="http://schemas.microsoft.com/office/drawing/2010/main">
                    <a14:imgLayer r:embed="rId48">
                      <a14:imgEffect>
                        <a14:backgroundRemoval t="13333" b="82029" l="17473" r="83333"/>
                      </a14:imgEffect>
                    </a14:imgLayer>
                  </a14:imgProps>
                </a:ext>
                <a:ext uri="{28A0092B-C50C-407E-A947-70E740481C1C}">
                  <a14:useLocalDpi xmlns:a14="http://schemas.microsoft.com/office/drawing/2010/main"/>
                </a:ext>
              </a:extLst>
            </a:blip>
            <a:srcRect/>
            <a:stretch/>
          </p:blipFill>
          <p:spPr>
            <a:xfrm rot="16200000">
              <a:off x="9475427" y="5628124"/>
              <a:ext cx="683911" cy="633731"/>
            </a:xfrm>
            <a:prstGeom prst="rect">
              <a:avLst/>
            </a:prstGeom>
          </p:spPr>
        </p:pic>
        <p:pic>
          <p:nvPicPr>
            <p:cNvPr id="48" name="圖片 47"/>
            <p:cNvPicPr>
              <a:picLocks noChangeAspect="1"/>
            </p:cNvPicPr>
            <p:nvPr/>
          </p:nvPicPr>
          <p:blipFill rotWithShape="1">
            <a:blip r:embed="rId49" cstate="screen">
              <a:extLst>
                <a:ext uri="{BEBA8EAE-BF5A-486C-A8C5-ECC9F3942E4B}">
                  <a14:imgProps xmlns:a14="http://schemas.microsoft.com/office/drawing/2010/main">
                    <a14:imgLayer r:embed="rId50">
                      <a14:imgEffect>
                        <a14:backgroundRemoval t="13333" b="82029" l="17473" r="83333"/>
                      </a14:imgEffect>
                    </a14:imgLayer>
                  </a14:imgProps>
                </a:ext>
                <a:ext uri="{28A0092B-C50C-407E-A947-70E740481C1C}">
                  <a14:useLocalDpi xmlns:a14="http://schemas.microsoft.com/office/drawing/2010/main"/>
                </a:ext>
              </a:extLst>
            </a:blip>
            <a:srcRect/>
            <a:stretch/>
          </p:blipFill>
          <p:spPr>
            <a:xfrm>
              <a:off x="8817182" y="5651387"/>
              <a:ext cx="650729" cy="602984"/>
            </a:xfrm>
            <a:prstGeom prst="rect">
              <a:avLst/>
            </a:prstGeom>
          </p:spPr>
        </p:pic>
        <p:pic>
          <p:nvPicPr>
            <p:cNvPr id="49" name="圖片 48"/>
            <p:cNvPicPr>
              <a:picLocks noChangeAspect="1"/>
            </p:cNvPicPr>
            <p:nvPr/>
          </p:nvPicPr>
          <p:blipFill rotWithShape="1">
            <a:blip r:embed="rId16" cstate="screen">
              <a:extLst>
                <a:ext uri="{BEBA8EAE-BF5A-486C-A8C5-ECC9F3942E4B}">
                  <a14:imgProps xmlns:a14="http://schemas.microsoft.com/office/drawing/2010/main">
                    <a14:imgLayer r:embed="rId17">
                      <a14:imgEffect>
                        <a14:backgroundRemoval t="13333" b="82029" l="17473" r="83333"/>
                      </a14:imgEffect>
                    </a14:imgLayer>
                  </a14:imgProps>
                </a:ext>
                <a:ext uri="{28A0092B-C50C-407E-A947-70E740481C1C}">
                  <a14:useLocalDpi xmlns:a14="http://schemas.microsoft.com/office/drawing/2010/main"/>
                </a:ext>
              </a:extLst>
            </a:blip>
            <a:srcRect/>
            <a:stretch/>
          </p:blipFill>
          <p:spPr>
            <a:xfrm rot="5400000">
              <a:off x="8749066" y="4929870"/>
              <a:ext cx="774002" cy="717212"/>
            </a:xfrm>
            <a:prstGeom prst="rect">
              <a:avLst/>
            </a:prstGeom>
          </p:spPr>
        </p:pic>
        <p:sp>
          <p:nvSpPr>
            <p:cNvPr id="50" name="文字方塊 49"/>
            <p:cNvSpPr txBox="1"/>
            <p:nvPr/>
          </p:nvSpPr>
          <p:spPr>
            <a:xfrm>
              <a:off x="10863400" y="6218056"/>
              <a:ext cx="1105500" cy="43915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斑蚊</a:t>
              </a:r>
            </a:p>
          </p:txBody>
        </p:sp>
        <p:sp>
          <p:nvSpPr>
            <p:cNvPr id="51" name="文字方塊 50"/>
            <p:cNvSpPr txBox="1"/>
            <p:nvPr/>
          </p:nvSpPr>
          <p:spPr>
            <a:xfrm>
              <a:off x="9118573" y="6215383"/>
              <a:ext cx="1105500" cy="43915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家蚊</a:t>
              </a:r>
            </a:p>
          </p:txBody>
        </p:sp>
        <p:pic>
          <p:nvPicPr>
            <p:cNvPr id="52" name="圖片 51"/>
            <p:cNvPicPr>
              <a:picLocks noChangeAspect="1"/>
            </p:cNvPicPr>
            <p:nvPr/>
          </p:nvPicPr>
          <p:blipFill>
            <a:blip r:embed="rId51" cstate="screen">
              <a:extLst>
                <a:ext uri="{BEBA8EAE-BF5A-486C-A8C5-ECC9F3942E4B}">
                  <a14:imgProps xmlns:a14="http://schemas.microsoft.com/office/drawing/2010/main">
                    <a14:imgLayer r:embed="rId52">
                      <a14:imgEffect>
                        <a14:backgroundRemoval t="0" b="99435" l="0" r="98246"/>
                      </a14:imgEffect>
                    </a14:imgLayer>
                  </a14:imgProps>
                </a:ext>
                <a:ext uri="{28A0092B-C50C-407E-A947-70E740481C1C}">
                  <a14:useLocalDpi xmlns:a14="http://schemas.microsoft.com/office/drawing/2010/main"/>
                </a:ext>
              </a:extLst>
            </a:blip>
            <a:stretch>
              <a:fillRect/>
            </a:stretch>
          </p:blipFill>
          <p:spPr>
            <a:xfrm>
              <a:off x="9087452" y="5375051"/>
              <a:ext cx="834295" cy="518141"/>
            </a:xfrm>
            <a:prstGeom prst="rect">
              <a:avLst/>
            </a:prstGeom>
          </p:spPr>
        </p:pic>
        <p:pic>
          <p:nvPicPr>
            <p:cNvPr id="53" name="圖片 52"/>
            <p:cNvPicPr>
              <a:picLocks noChangeAspect="1"/>
            </p:cNvPicPr>
            <p:nvPr/>
          </p:nvPicPr>
          <p:blipFill>
            <a:blip r:embed="rId53" cstate="screen">
              <a:extLst>
                <a:ext uri="{BEBA8EAE-BF5A-486C-A8C5-ECC9F3942E4B}">
                  <a14:imgProps xmlns:a14="http://schemas.microsoft.com/office/drawing/2010/main">
                    <a14:imgLayer r:embed="rId54">
                      <a14:imgEffect>
                        <a14:backgroundRemoval t="0" b="100000" l="0" r="98000"/>
                      </a14:imgEffect>
                    </a14:imgLayer>
                  </a14:imgProps>
                </a:ext>
                <a:ext uri="{28A0092B-C50C-407E-A947-70E740481C1C}">
                  <a14:useLocalDpi xmlns:a14="http://schemas.microsoft.com/office/drawing/2010/main"/>
                </a:ext>
              </a:extLst>
            </a:blip>
            <a:stretch>
              <a:fillRect/>
            </a:stretch>
          </p:blipFill>
          <p:spPr>
            <a:xfrm>
              <a:off x="10694219" y="5258265"/>
              <a:ext cx="840873" cy="627852"/>
            </a:xfrm>
            <a:prstGeom prst="rect">
              <a:avLst/>
            </a:prstGeom>
          </p:spPr>
        </p:pic>
        <p:pic>
          <p:nvPicPr>
            <p:cNvPr id="54" name="圖片 53"/>
            <p:cNvPicPr>
              <a:picLocks noChangeAspect="1"/>
            </p:cNvPicPr>
            <p:nvPr/>
          </p:nvPicPr>
          <p:blipFill rotWithShape="1">
            <a:blip r:embed="rId55" cstate="screen">
              <a:extLst>
                <a:ext uri="{BEBA8EAE-BF5A-486C-A8C5-ECC9F3942E4B}">
                  <a14:imgProps xmlns:a14="http://schemas.microsoft.com/office/drawing/2010/main">
                    <a14:imgLayer r:embed="rId56">
                      <a14:imgEffect>
                        <a14:backgroundRemoval t="2488" b="92537" l="8021" r="91444"/>
                      </a14:imgEffect>
                    </a14:imgLayer>
                  </a14:imgProps>
                </a:ext>
                <a:ext uri="{28A0092B-C50C-407E-A947-70E740481C1C}">
                  <a14:useLocalDpi xmlns:a14="http://schemas.microsoft.com/office/drawing/2010/main"/>
                </a:ext>
              </a:extLst>
            </a:blip>
            <a:srcRect/>
            <a:stretch/>
          </p:blipFill>
          <p:spPr>
            <a:xfrm>
              <a:off x="11515085" y="2618897"/>
              <a:ext cx="412785" cy="447183"/>
            </a:xfrm>
            <a:prstGeom prst="rect">
              <a:avLst/>
            </a:prstGeom>
          </p:spPr>
        </p:pic>
        <p:pic>
          <p:nvPicPr>
            <p:cNvPr id="55" name="圖片 54"/>
            <p:cNvPicPr>
              <a:picLocks noChangeAspect="1"/>
            </p:cNvPicPr>
            <p:nvPr/>
          </p:nvPicPr>
          <p:blipFill>
            <a:blip r:embed="rId57" cstate="screen">
              <a:extLst>
                <a:ext uri="{BEBA8EAE-BF5A-486C-A8C5-ECC9F3942E4B}">
                  <a14:imgProps xmlns:a14="http://schemas.microsoft.com/office/drawing/2010/main">
                    <a14:imgLayer r:embed="rId58">
                      <a14:imgEffect>
                        <a14:backgroundRemoval t="0" b="97546" l="0" r="99675"/>
                      </a14:imgEffect>
                    </a14:imgLayer>
                  </a14:imgProps>
                </a:ext>
                <a:ext uri="{28A0092B-C50C-407E-A947-70E740481C1C}">
                  <a14:useLocalDpi xmlns:a14="http://schemas.microsoft.com/office/drawing/2010/main"/>
                </a:ext>
              </a:extLst>
            </a:blip>
            <a:stretch>
              <a:fillRect/>
            </a:stretch>
          </p:blipFill>
          <p:spPr>
            <a:xfrm>
              <a:off x="10510113" y="4043177"/>
              <a:ext cx="1490239" cy="788666"/>
            </a:xfrm>
            <a:prstGeom prst="rect">
              <a:avLst/>
            </a:prstGeom>
          </p:spPr>
        </p:pic>
        <p:pic>
          <p:nvPicPr>
            <p:cNvPr id="56" name="圖片 55"/>
            <p:cNvPicPr>
              <a:picLocks noChangeAspect="1"/>
            </p:cNvPicPr>
            <p:nvPr/>
          </p:nvPicPr>
          <p:blipFill>
            <a:blip r:embed="rId59" cstate="screen">
              <a:extLst>
                <a:ext uri="{BEBA8EAE-BF5A-486C-A8C5-ECC9F3942E4B}">
                  <a14:imgProps xmlns:a14="http://schemas.microsoft.com/office/drawing/2010/main">
                    <a14:imgLayer r:embed="rId60">
                      <a14:imgEffect>
                        <a14:backgroundRemoval t="1221" b="98890" l="7805" r="93293"/>
                      </a14:imgEffect>
                    </a14:imgLayer>
                  </a14:imgProps>
                </a:ext>
                <a:ext uri="{28A0092B-C50C-407E-A947-70E740481C1C}">
                  <a14:useLocalDpi xmlns:a14="http://schemas.microsoft.com/office/drawing/2010/main"/>
                </a:ext>
              </a:extLst>
            </a:blip>
            <a:stretch>
              <a:fillRect/>
            </a:stretch>
          </p:blipFill>
          <p:spPr>
            <a:xfrm>
              <a:off x="11061669" y="2366312"/>
              <a:ext cx="499047" cy="548343"/>
            </a:xfrm>
            <a:prstGeom prst="rect">
              <a:avLst/>
            </a:prstGeom>
          </p:spPr>
        </p:pic>
        <p:pic>
          <p:nvPicPr>
            <p:cNvPr id="57" name="圖片 56"/>
            <p:cNvPicPr>
              <a:picLocks noChangeAspect="1"/>
            </p:cNvPicPr>
            <p:nvPr/>
          </p:nvPicPr>
          <p:blipFill>
            <a:blip r:embed="rId61" cstate="screen">
              <a:extLst>
                <a:ext uri="{BEBA8EAE-BF5A-486C-A8C5-ECC9F3942E4B}">
                  <a14:imgProps xmlns:a14="http://schemas.microsoft.com/office/drawing/2010/main">
                    <a14:imgLayer r:embed="rId62">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0524884" y="2249635"/>
              <a:ext cx="837203" cy="903094"/>
            </a:xfrm>
            <a:prstGeom prst="rect">
              <a:avLst/>
            </a:prstGeom>
          </p:spPr>
        </p:pic>
        <p:pic>
          <p:nvPicPr>
            <p:cNvPr id="58" name="圖片 57"/>
            <p:cNvPicPr>
              <a:picLocks noChangeAspect="1"/>
            </p:cNvPicPr>
            <p:nvPr/>
          </p:nvPicPr>
          <p:blipFill rotWithShape="1">
            <a:blip r:embed="rId63" cstate="email">
              <a:biLevel thresh="75000"/>
              <a:extLst>
                <a:ext uri="{BEBA8EAE-BF5A-486C-A8C5-ECC9F3942E4B}">
                  <a14:imgProps xmlns:a14="http://schemas.microsoft.com/office/drawing/2010/main">
                    <a14:imgLayer r:embed="rId3">
                      <a14:imgEffect>
                        <a14:backgroundRemoval t="4839" b="47097" l="18807" r="24051"/>
                      </a14:imgEffect>
                      <a14:imgEffect>
                        <a14:colorTemperature colorTemp="11500"/>
                      </a14:imgEffect>
                    </a14:imgLayer>
                  </a14:imgProps>
                </a:ext>
                <a:ext uri="{28A0092B-C50C-407E-A947-70E740481C1C}">
                  <a14:useLocalDpi xmlns:a14="http://schemas.microsoft.com/office/drawing/2010/main"/>
                </a:ext>
              </a:extLst>
            </a:blip>
            <a:srcRect r="46964" b="47086"/>
            <a:stretch/>
          </p:blipFill>
          <p:spPr>
            <a:xfrm rot="10800000">
              <a:off x="2762036" y="670572"/>
              <a:ext cx="3492559" cy="1953355"/>
            </a:xfrm>
            <a:prstGeom prst="rect">
              <a:avLst/>
            </a:prstGeom>
          </p:spPr>
        </p:pic>
      </p:grpSp>
    </p:spTree>
    <p:extLst>
      <p:ext uri="{BB962C8B-B14F-4D97-AF65-F5344CB8AC3E}">
        <p14:creationId xmlns:p14="http://schemas.microsoft.com/office/powerpoint/2010/main" val="2979900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4365A4-0169-46A5-A428-2450C3275D99}"/>
              </a:ext>
            </a:extLst>
          </p:cNvPr>
          <p:cNvSpPr>
            <a:spLocks noGrp="1"/>
          </p:cNvSpPr>
          <p:nvPr>
            <p:ph type="title"/>
          </p:nvPr>
        </p:nvSpPr>
        <p:spPr/>
        <p:txBody>
          <a:bodyPr/>
          <a:lstStyle/>
          <a:p>
            <a:r>
              <a:rPr lang="zh-TW" altLang="en-US" b="1" dirty="0"/>
              <a:t>學術路途</a:t>
            </a:r>
            <a:endParaRPr lang="en-US" b="1" dirty="0"/>
          </a:p>
        </p:txBody>
      </p:sp>
      <p:sp>
        <p:nvSpPr>
          <p:cNvPr id="3" name="內容版面配置區 2">
            <a:extLst>
              <a:ext uri="{FF2B5EF4-FFF2-40B4-BE49-F238E27FC236}">
                <a16:creationId xmlns:a16="http://schemas.microsoft.com/office/drawing/2014/main" id="{C71D13B3-2638-4479-B58A-B1112B2CE88D}"/>
              </a:ext>
            </a:extLst>
          </p:cNvPr>
          <p:cNvSpPr>
            <a:spLocks noGrp="1"/>
          </p:cNvSpPr>
          <p:nvPr>
            <p:ph idx="1"/>
          </p:nvPr>
        </p:nvSpPr>
        <p:spPr/>
        <p:txBody>
          <a:bodyPr/>
          <a:lstStyle/>
          <a:p>
            <a:r>
              <a:rPr lang="zh-TW" altLang="en-US" dirty="0"/>
              <a:t>學者： </a:t>
            </a:r>
            <a:r>
              <a:rPr lang="en-US" altLang="zh-TW" dirty="0"/>
              <a:t>…</a:t>
            </a:r>
            <a:r>
              <a:rPr lang="zh-TW" altLang="en-US" dirty="0"/>
              <a:t>通常通過發表學術論文、研究報告和參與學術會議來貢獻於學術界</a:t>
            </a:r>
            <a:r>
              <a:rPr lang="en-US" altLang="zh-TW" dirty="0"/>
              <a:t>…</a:t>
            </a:r>
            <a:endParaRPr lang="en-US" dirty="0"/>
          </a:p>
        </p:txBody>
      </p:sp>
      <p:pic>
        <p:nvPicPr>
          <p:cNvPr id="4" name="圖片 3">
            <a:extLst>
              <a:ext uri="{FF2B5EF4-FFF2-40B4-BE49-F238E27FC236}">
                <a16:creationId xmlns:a16="http://schemas.microsoft.com/office/drawing/2014/main" id="{C945ED13-1C4D-4674-B9D7-3187155704CF}"/>
              </a:ext>
            </a:extLst>
          </p:cNvPr>
          <p:cNvPicPr>
            <a:picLocks noChangeAspect="1"/>
          </p:cNvPicPr>
          <p:nvPr/>
        </p:nvPicPr>
        <p:blipFill>
          <a:blip r:embed="rId2"/>
          <a:stretch>
            <a:fillRect/>
          </a:stretch>
        </p:blipFill>
        <p:spPr>
          <a:xfrm>
            <a:off x="493465" y="1904884"/>
            <a:ext cx="542855" cy="551903"/>
          </a:xfrm>
          <a:prstGeom prst="rect">
            <a:avLst/>
          </a:prstGeom>
        </p:spPr>
      </p:pic>
      <p:pic>
        <p:nvPicPr>
          <p:cNvPr id="6" name="Content Placeholder 3">
            <a:extLst>
              <a:ext uri="{FF2B5EF4-FFF2-40B4-BE49-F238E27FC236}">
                <a16:creationId xmlns:a16="http://schemas.microsoft.com/office/drawing/2014/main" id="{9BBDC031-E6C3-4D65-95BD-E8FBF3A51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060" y="2776197"/>
            <a:ext cx="4144815" cy="2826011"/>
          </a:xfrm>
          <a:prstGeom prst="rect">
            <a:avLst/>
          </a:prstGeom>
        </p:spPr>
      </p:pic>
      <p:pic>
        <p:nvPicPr>
          <p:cNvPr id="8" name="Picture 4">
            <a:extLst>
              <a:ext uri="{FF2B5EF4-FFF2-40B4-BE49-F238E27FC236}">
                <a16:creationId xmlns:a16="http://schemas.microsoft.com/office/drawing/2014/main" id="{3FE5E15E-C70B-491A-8713-97361E4E31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6616" y="2776197"/>
            <a:ext cx="5919669" cy="2819095"/>
          </a:xfrm>
          <a:prstGeom prst="rect">
            <a:avLst/>
          </a:prstGeom>
        </p:spPr>
      </p:pic>
      <p:sp>
        <p:nvSpPr>
          <p:cNvPr id="5" name="矩形 4">
            <a:extLst>
              <a:ext uri="{FF2B5EF4-FFF2-40B4-BE49-F238E27FC236}">
                <a16:creationId xmlns:a16="http://schemas.microsoft.com/office/drawing/2014/main" id="{7DD27DEB-4554-4DAD-A936-D58295A0B137}"/>
              </a:ext>
            </a:extLst>
          </p:cNvPr>
          <p:cNvSpPr/>
          <p:nvPr/>
        </p:nvSpPr>
        <p:spPr>
          <a:xfrm>
            <a:off x="1859011" y="5684428"/>
            <a:ext cx="2274982" cy="369332"/>
          </a:xfrm>
          <a:prstGeom prst="rect">
            <a:avLst/>
          </a:prstGeom>
        </p:spPr>
        <p:txBody>
          <a:bodyPr wrap="none">
            <a:spAutoFit/>
          </a:bodyPr>
          <a:lstStyle/>
          <a:p>
            <a:r>
              <a:rPr lang="en-US" dirty="0">
                <a:latin typeface="arial" panose="020B0604020202020204" pitchFamily="34" charset="0"/>
              </a:rPr>
              <a:t>Assortment Problem</a:t>
            </a:r>
            <a:endParaRPr lang="en-US" dirty="0"/>
          </a:p>
        </p:txBody>
      </p:sp>
      <p:sp>
        <p:nvSpPr>
          <p:cNvPr id="9" name="矩形 8">
            <a:extLst>
              <a:ext uri="{FF2B5EF4-FFF2-40B4-BE49-F238E27FC236}">
                <a16:creationId xmlns:a16="http://schemas.microsoft.com/office/drawing/2014/main" id="{7A07FDCB-A871-447C-ADD3-A88314F89741}"/>
              </a:ext>
            </a:extLst>
          </p:cNvPr>
          <p:cNvSpPr/>
          <p:nvPr/>
        </p:nvSpPr>
        <p:spPr>
          <a:xfrm>
            <a:off x="7071091" y="5684428"/>
            <a:ext cx="2993127" cy="369332"/>
          </a:xfrm>
          <a:prstGeom prst="rect">
            <a:avLst/>
          </a:prstGeom>
        </p:spPr>
        <p:txBody>
          <a:bodyPr wrap="none">
            <a:spAutoFit/>
          </a:bodyPr>
          <a:lstStyle/>
          <a:p>
            <a:r>
              <a:rPr lang="en-US" dirty="0">
                <a:latin typeface="arial" panose="020B0604020202020204" pitchFamily="34" charset="0"/>
              </a:rPr>
              <a:t>Container Loading Problem</a:t>
            </a:r>
            <a:endParaRPr lang="en-US" dirty="0"/>
          </a:p>
        </p:txBody>
      </p:sp>
    </p:spTree>
    <p:extLst>
      <p:ext uri="{BB962C8B-B14F-4D97-AF65-F5344CB8AC3E}">
        <p14:creationId xmlns:p14="http://schemas.microsoft.com/office/powerpoint/2010/main" val="25168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B4EBAD-CFFC-4C70-B0A9-DCFF659E6271}"/>
              </a:ext>
            </a:extLst>
          </p:cNvPr>
          <p:cNvSpPr>
            <a:spLocks noGrp="1"/>
          </p:cNvSpPr>
          <p:nvPr>
            <p:ph type="title"/>
          </p:nvPr>
        </p:nvSpPr>
        <p:spPr/>
        <p:txBody>
          <a:bodyPr/>
          <a:lstStyle/>
          <a:p>
            <a:r>
              <a:rPr lang="zh-TW" altLang="en-US" dirty="0"/>
              <a:t>學術路途</a:t>
            </a:r>
            <a:endParaRPr lang="en-US" dirty="0"/>
          </a:p>
        </p:txBody>
      </p:sp>
      <p:sp>
        <p:nvSpPr>
          <p:cNvPr id="3" name="內容版面配置區 2">
            <a:extLst>
              <a:ext uri="{FF2B5EF4-FFF2-40B4-BE49-F238E27FC236}">
                <a16:creationId xmlns:a16="http://schemas.microsoft.com/office/drawing/2014/main" id="{9D294CAA-5EA8-4D70-9BF3-39870D37FCF9}"/>
              </a:ext>
            </a:extLst>
          </p:cNvPr>
          <p:cNvSpPr>
            <a:spLocks noGrp="1"/>
          </p:cNvSpPr>
          <p:nvPr>
            <p:ph idx="1"/>
          </p:nvPr>
        </p:nvSpPr>
        <p:spPr/>
        <p:txBody>
          <a:bodyPr/>
          <a:lstStyle/>
          <a:p>
            <a:r>
              <a:rPr lang="zh-TW" altLang="en-US" dirty="0"/>
              <a:t>學者： </a:t>
            </a:r>
            <a:r>
              <a:rPr lang="en-US" altLang="zh-TW" dirty="0"/>
              <a:t>…</a:t>
            </a:r>
            <a:r>
              <a:rPr lang="zh-TW" altLang="en-US" dirty="0"/>
              <a:t>通常通過發表學術論文、研究報告和參與學術會議來貢獻於學術界</a:t>
            </a:r>
            <a:r>
              <a:rPr lang="en-US" altLang="zh-TW" dirty="0"/>
              <a:t>…</a:t>
            </a:r>
            <a:endParaRPr lang="en-US" dirty="0"/>
          </a:p>
          <a:p>
            <a:endParaRPr lang="en-US" dirty="0"/>
          </a:p>
        </p:txBody>
      </p:sp>
      <p:pic>
        <p:nvPicPr>
          <p:cNvPr id="7" name="圖片 6">
            <a:extLst>
              <a:ext uri="{FF2B5EF4-FFF2-40B4-BE49-F238E27FC236}">
                <a16:creationId xmlns:a16="http://schemas.microsoft.com/office/drawing/2014/main" id="{41FA46E4-29D2-491A-A441-F08138635A46}"/>
              </a:ext>
            </a:extLst>
          </p:cNvPr>
          <p:cNvPicPr>
            <a:picLocks noChangeAspect="1"/>
          </p:cNvPicPr>
          <p:nvPr/>
        </p:nvPicPr>
        <p:blipFill>
          <a:blip r:embed="rId2"/>
          <a:stretch>
            <a:fillRect/>
          </a:stretch>
        </p:blipFill>
        <p:spPr>
          <a:xfrm>
            <a:off x="493465" y="1904884"/>
            <a:ext cx="542855" cy="551903"/>
          </a:xfrm>
          <a:prstGeom prst="rect">
            <a:avLst/>
          </a:prstGeom>
        </p:spPr>
      </p:pic>
      <p:pic>
        <p:nvPicPr>
          <p:cNvPr id="8" name="圖片 7">
            <a:extLst>
              <a:ext uri="{FF2B5EF4-FFF2-40B4-BE49-F238E27FC236}">
                <a16:creationId xmlns:a16="http://schemas.microsoft.com/office/drawing/2014/main" id="{132FE94C-204D-4974-A7BD-AFB8B3E2DEA6}"/>
              </a:ext>
            </a:extLst>
          </p:cNvPr>
          <p:cNvPicPr/>
          <p:nvPr/>
        </p:nvPicPr>
        <p:blipFill>
          <a:blip r:embed="rId3"/>
          <a:stretch>
            <a:fillRect/>
          </a:stretch>
        </p:blipFill>
        <p:spPr>
          <a:xfrm>
            <a:off x="1166495" y="2587415"/>
            <a:ext cx="4319905" cy="2856865"/>
          </a:xfrm>
          <a:prstGeom prst="rect">
            <a:avLst/>
          </a:prstGeom>
        </p:spPr>
      </p:pic>
      <p:pic>
        <p:nvPicPr>
          <p:cNvPr id="9" name="圖片 8">
            <a:extLst>
              <a:ext uri="{FF2B5EF4-FFF2-40B4-BE49-F238E27FC236}">
                <a16:creationId xmlns:a16="http://schemas.microsoft.com/office/drawing/2014/main" id="{F9271C5F-8886-4FE3-88F8-EE89FEABEEA7}"/>
              </a:ext>
            </a:extLst>
          </p:cNvPr>
          <p:cNvPicPr/>
          <p:nvPr/>
        </p:nvPicPr>
        <p:blipFill rotWithShape="1">
          <a:blip r:embed="rId4">
            <a:extLst>
              <a:ext uri="{28A0092B-C50C-407E-A947-70E740481C1C}">
                <a14:useLocalDpi xmlns:a14="http://schemas.microsoft.com/office/drawing/2010/main" val="0"/>
              </a:ext>
            </a:extLst>
          </a:blip>
          <a:srcRect l="3204" t="8440" r="2061"/>
          <a:stretch/>
        </p:blipFill>
        <p:spPr bwMode="auto">
          <a:xfrm>
            <a:off x="6327276" y="2625758"/>
            <a:ext cx="4419101" cy="2818522"/>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矩形 3">
            <a:extLst>
              <a:ext uri="{FF2B5EF4-FFF2-40B4-BE49-F238E27FC236}">
                <a16:creationId xmlns:a16="http://schemas.microsoft.com/office/drawing/2014/main" id="{A51DE7BD-F1C8-4C73-AC0E-6B9DAA2B3B49}"/>
              </a:ext>
            </a:extLst>
          </p:cNvPr>
          <p:cNvSpPr/>
          <p:nvPr/>
        </p:nvSpPr>
        <p:spPr>
          <a:xfrm>
            <a:off x="1759131" y="5586065"/>
            <a:ext cx="3056709" cy="566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2D Facility Layout Problem</a:t>
            </a:r>
          </a:p>
        </p:txBody>
      </p:sp>
      <p:sp>
        <p:nvSpPr>
          <p:cNvPr id="10" name="矩形 9">
            <a:extLst>
              <a:ext uri="{FF2B5EF4-FFF2-40B4-BE49-F238E27FC236}">
                <a16:creationId xmlns:a16="http://schemas.microsoft.com/office/drawing/2014/main" id="{2FDFA9D4-02F1-4475-A102-31698E151F75}"/>
              </a:ext>
            </a:extLst>
          </p:cNvPr>
          <p:cNvSpPr/>
          <p:nvPr/>
        </p:nvSpPr>
        <p:spPr>
          <a:xfrm>
            <a:off x="6814456" y="5515443"/>
            <a:ext cx="3056709" cy="566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Facility Layout Problem</a:t>
            </a:r>
          </a:p>
        </p:txBody>
      </p:sp>
    </p:spTree>
    <p:extLst>
      <p:ext uri="{BB962C8B-B14F-4D97-AF65-F5344CB8AC3E}">
        <p14:creationId xmlns:p14="http://schemas.microsoft.com/office/powerpoint/2010/main" val="273666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99402-6A0D-41BA-8518-82E0BD7FCD44}"/>
              </a:ext>
            </a:extLst>
          </p:cNvPr>
          <p:cNvSpPr>
            <a:spLocks noGrp="1"/>
          </p:cNvSpPr>
          <p:nvPr>
            <p:ph type="title"/>
          </p:nvPr>
        </p:nvSpPr>
        <p:spPr/>
        <p:txBody>
          <a:bodyPr/>
          <a:lstStyle/>
          <a:p>
            <a:r>
              <a:rPr lang="zh-TW" altLang="en-US" b="1" dirty="0"/>
              <a:t>學術路途</a:t>
            </a:r>
            <a:endParaRPr lang="en-US" b="1" dirty="0"/>
          </a:p>
        </p:txBody>
      </p:sp>
      <p:sp>
        <p:nvSpPr>
          <p:cNvPr id="3" name="內容版面配置區 2">
            <a:extLst>
              <a:ext uri="{FF2B5EF4-FFF2-40B4-BE49-F238E27FC236}">
                <a16:creationId xmlns:a16="http://schemas.microsoft.com/office/drawing/2014/main" id="{7CDDFDB7-C677-4CC3-ACCF-723A97C3554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Container Loading Problem:….</a:t>
            </a:r>
          </a:p>
          <a:p>
            <a:r>
              <a:rPr lang="en-US" dirty="0">
                <a:latin typeface="Times New Roman" panose="02020603050405020304" pitchFamily="18" charset="0"/>
                <a:cs typeface="Times New Roman" panose="02020603050405020304" pitchFamily="18" charset="0"/>
              </a:rPr>
              <a:t>2D/3D Facility Layout Problem:</a:t>
            </a:r>
          </a:p>
          <a:p>
            <a:r>
              <a:rPr lang="en-US" dirty="0">
                <a:latin typeface="Times New Roman" panose="02020603050405020304" pitchFamily="18" charset="0"/>
                <a:cs typeface="Times New Roman" panose="02020603050405020304" pitchFamily="18" charset="0"/>
              </a:rPr>
              <a:t>Assortment Problem:…</a:t>
            </a:r>
          </a:p>
          <a:p>
            <a:endParaRPr lang="en-US" dirty="0"/>
          </a:p>
          <a:p>
            <a:endParaRPr lang="en-US" dirty="0"/>
          </a:p>
        </p:txBody>
      </p:sp>
      <p:pic>
        <p:nvPicPr>
          <p:cNvPr id="5" name="圖片 4">
            <a:extLst>
              <a:ext uri="{FF2B5EF4-FFF2-40B4-BE49-F238E27FC236}">
                <a16:creationId xmlns:a16="http://schemas.microsoft.com/office/drawing/2014/main" id="{20D1E8E7-032D-4AEC-817D-3B135CC21F51}"/>
              </a:ext>
            </a:extLst>
          </p:cNvPr>
          <p:cNvPicPr>
            <a:picLocks noChangeAspect="1"/>
          </p:cNvPicPr>
          <p:nvPr/>
        </p:nvPicPr>
        <p:blipFill>
          <a:blip r:embed="rId2"/>
          <a:stretch>
            <a:fillRect/>
          </a:stretch>
        </p:blipFill>
        <p:spPr>
          <a:xfrm>
            <a:off x="493465" y="1946765"/>
            <a:ext cx="542855" cy="551903"/>
          </a:xfrm>
          <a:prstGeom prst="rect">
            <a:avLst/>
          </a:prstGeom>
        </p:spPr>
      </p:pic>
      <p:sp>
        <p:nvSpPr>
          <p:cNvPr id="6" name="矩形 5">
            <a:extLst>
              <a:ext uri="{FF2B5EF4-FFF2-40B4-BE49-F238E27FC236}">
                <a16:creationId xmlns:a16="http://schemas.microsoft.com/office/drawing/2014/main" id="{90FF9994-B7FB-474D-AC3D-F94CA949BF79}"/>
              </a:ext>
            </a:extLst>
          </p:cNvPr>
          <p:cNvSpPr/>
          <p:nvPr/>
        </p:nvSpPr>
        <p:spPr>
          <a:xfrm>
            <a:off x="2736220" y="3839084"/>
            <a:ext cx="76782" cy="69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0E79F66B-3B38-4AD9-99BE-E9BAF5958120}"/>
              </a:ext>
            </a:extLst>
          </p:cNvPr>
          <p:cNvSpPr/>
          <p:nvPr/>
        </p:nvSpPr>
        <p:spPr>
          <a:xfrm>
            <a:off x="3019614" y="3559877"/>
            <a:ext cx="1472814" cy="69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MILP</a:t>
            </a:r>
          </a:p>
        </p:txBody>
      </p:sp>
      <p:sp>
        <p:nvSpPr>
          <p:cNvPr id="8" name="矩形 7">
            <a:extLst>
              <a:ext uri="{FF2B5EF4-FFF2-40B4-BE49-F238E27FC236}">
                <a16:creationId xmlns:a16="http://schemas.microsoft.com/office/drawing/2014/main" id="{67211147-5B10-4343-BAC6-6B365D0E881A}"/>
              </a:ext>
            </a:extLst>
          </p:cNvPr>
          <p:cNvSpPr/>
          <p:nvPr/>
        </p:nvSpPr>
        <p:spPr>
          <a:xfrm>
            <a:off x="6833570" y="3559877"/>
            <a:ext cx="1472814" cy="69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LP</a:t>
            </a:r>
          </a:p>
        </p:txBody>
      </p:sp>
      <p:sp>
        <p:nvSpPr>
          <p:cNvPr id="9" name="箭號: 弧形下彎 8">
            <a:extLst>
              <a:ext uri="{FF2B5EF4-FFF2-40B4-BE49-F238E27FC236}">
                <a16:creationId xmlns:a16="http://schemas.microsoft.com/office/drawing/2014/main" id="{8A264895-4DD6-4787-9449-6296435D210E}"/>
              </a:ext>
            </a:extLst>
          </p:cNvPr>
          <p:cNvSpPr/>
          <p:nvPr/>
        </p:nvSpPr>
        <p:spPr>
          <a:xfrm>
            <a:off x="4746504" y="3298123"/>
            <a:ext cx="2142907" cy="425790"/>
          </a:xfrm>
          <a:prstGeom prst="curvedDown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30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B4EBAD-CFFC-4C70-B0A9-DCFF659E6271}"/>
              </a:ext>
            </a:extLst>
          </p:cNvPr>
          <p:cNvSpPr>
            <a:spLocks noGrp="1"/>
          </p:cNvSpPr>
          <p:nvPr>
            <p:ph type="title"/>
          </p:nvPr>
        </p:nvSpPr>
        <p:spPr/>
        <p:txBody>
          <a:bodyPr/>
          <a:lstStyle/>
          <a:p>
            <a:r>
              <a:rPr lang="zh-TW" altLang="en-US" dirty="0"/>
              <a:t>學術路途</a:t>
            </a:r>
            <a:endParaRPr lang="en-US" dirty="0"/>
          </a:p>
        </p:txBody>
      </p:sp>
      <p:sp>
        <p:nvSpPr>
          <p:cNvPr id="3" name="內容版面配置區 2">
            <a:extLst>
              <a:ext uri="{FF2B5EF4-FFF2-40B4-BE49-F238E27FC236}">
                <a16:creationId xmlns:a16="http://schemas.microsoft.com/office/drawing/2014/main" id="{9D294CAA-5EA8-4D70-9BF3-39870D37FCF9}"/>
              </a:ext>
            </a:extLst>
          </p:cNvPr>
          <p:cNvSpPr>
            <a:spLocks noGrp="1"/>
          </p:cNvSpPr>
          <p:nvPr>
            <p:ph idx="1"/>
          </p:nvPr>
        </p:nvSpPr>
        <p:spPr>
          <a:xfrm>
            <a:off x="1097280" y="1845734"/>
            <a:ext cx="10058400" cy="701838"/>
          </a:xfrm>
        </p:spPr>
        <p:txBody>
          <a:bodyPr/>
          <a:lstStyle/>
          <a:p>
            <a:r>
              <a:rPr lang="zh-TW" altLang="en-US" dirty="0"/>
              <a:t>學者： </a:t>
            </a:r>
            <a:r>
              <a:rPr lang="en-US" altLang="zh-TW" dirty="0"/>
              <a:t>…</a:t>
            </a:r>
            <a:r>
              <a:rPr lang="zh-TW" altLang="en-US" dirty="0"/>
              <a:t>通常通過發表學術論文、研究報告和參與學術會議來貢獻於學術界</a:t>
            </a:r>
            <a:r>
              <a:rPr lang="en-US" altLang="zh-TW" dirty="0"/>
              <a:t>…</a:t>
            </a:r>
            <a:endParaRPr lang="en-US" dirty="0"/>
          </a:p>
          <a:p>
            <a:endParaRPr lang="en-US" dirty="0"/>
          </a:p>
        </p:txBody>
      </p:sp>
      <p:pic>
        <p:nvPicPr>
          <p:cNvPr id="5" name="圖片 4">
            <a:extLst>
              <a:ext uri="{FF2B5EF4-FFF2-40B4-BE49-F238E27FC236}">
                <a16:creationId xmlns:a16="http://schemas.microsoft.com/office/drawing/2014/main" id="{90767714-1CDD-42B7-9DD0-FD35BE4CB748}"/>
              </a:ext>
            </a:extLst>
          </p:cNvPr>
          <p:cNvPicPr>
            <a:picLocks noChangeAspect="1"/>
          </p:cNvPicPr>
          <p:nvPr/>
        </p:nvPicPr>
        <p:blipFill>
          <a:blip r:embed="rId2"/>
          <a:stretch>
            <a:fillRect/>
          </a:stretch>
        </p:blipFill>
        <p:spPr>
          <a:xfrm>
            <a:off x="1214617" y="2685887"/>
            <a:ext cx="4849042" cy="2761863"/>
          </a:xfrm>
          <a:prstGeom prst="rect">
            <a:avLst/>
          </a:prstGeom>
        </p:spPr>
      </p:pic>
      <p:pic>
        <p:nvPicPr>
          <p:cNvPr id="6" name="圖片 5">
            <a:extLst>
              <a:ext uri="{FF2B5EF4-FFF2-40B4-BE49-F238E27FC236}">
                <a16:creationId xmlns:a16="http://schemas.microsoft.com/office/drawing/2014/main" id="{D13A7C00-A3DC-44A9-B7EF-86234854F41F}"/>
              </a:ext>
            </a:extLst>
          </p:cNvPr>
          <p:cNvPicPr>
            <a:picLocks noChangeAspect="1"/>
          </p:cNvPicPr>
          <p:nvPr/>
        </p:nvPicPr>
        <p:blipFill>
          <a:blip r:embed="rId3"/>
          <a:stretch>
            <a:fillRect/>
          </a:stretch>
        </p:blipFill>
        <p:spPr>
          <a:xfrm>
            <a:off x="6243817" y="2685887"/>
            <a:ext cx="4247353" cy="2767939"/>
          </a:xfrm>
          <a:prstGeom prst="rect">
            <a:avLst/>
          </a:prstGeom>
        </p:spPr>
      </p:pic>
      <p:pic>
        <p:nvPicPr>
          <p:cNvPr id="7" name="圖片 6">
            <a:extLst>
              <a:ext uri="{FF2B5EF4-FFF2-40B4-BE49-F238E27FC236}">
                <a16:creationId xmlns:a16="http://schemas.microsoft.com/office/drawing/2014/main" id="{41FA46E4-29D2-491A-A441-F08138635A46}"/>
              </a:ext>
            </a:extLst>
          </p:cNvPr>
          <p:cNvPicPr>
            <a:picLocks noChangeAspect="1"/>
          </p:cNvPicPr>
          <p:nvPr/>
        </p:nvPicPr>
        <p:blipFill>
          <a:blip r:embed="rId4"/>
          <a:stretch>
            <a:fillRect/>
          </a:stretch>
        </p:blipFill>
        <p:spPr>
          <a:xfrm>
            <a:off x="493465" y="1904884"/>
            <a:ext cx="542855" cy="551903"/>
          </a:xfrm>
          <a:prstGeom prst="rect">
            <a:avLst/>
          </a:prstGeom>
        </p:spPr>
      </p:pic>
      <p:sp>
        <p:nvSpPr>
          <p:cNvPr id="8" name="矩形 7">
            <a:extLst>
              <a:ext uri="{FF2B5EF4-FFF2-40B4-BE49-F238E27FC236}">
                <a16:creationId xmlns:a16="http://schemas.microsoft.com/office/drawing/2014/main" id="{B21789C7-4F8F-4F74-9F05-A9CCA4C1B08E}"/>
              </a:ext>
            </a:extLst>
          </p:cNvPr>
          <p:cNvSpPr/>
          <p:nvPr/>
        </p:nvSpPr>
        <p:spPr>
          <a:xfrm>
            <a:off x="1759131" y="5586065"/>
            <a:ext cx="3500846" cy="566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Travelling Salesman Problem (TSP)</a:t>
            </a:r>
          </a:p>
        </p:txBody>
      </p:sp>
      <p:sp>
        <p:nvSpPr>
          <p:cNvPr id="9" name="矩形 8">
            <a:extLst>
              <a:ext uri="{FF2B5EF4-FFF2-40B4-BE49-F238E27FC236}">
                <a16:creationId xmlns:a16="http://schemas.microsoft.com/office/drawing/2014/main" id="{1A3FADF9-F1D7-4EFD-A1E3-F13A0287DC67}"/>
              </a:ext>
            </a:extLst>
          </p:cNvPr>
          <p:cNvSpPr/>
          <p:nvPr/>
        </p:nvSpPr>
        <p:spPr>
          <a:xfrm>
            <a:off x="7223760" y="5563811"/>
            <a:ext cx="3056709" cy="566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Vehicle Routing Problem (VRP)</a:t>
            </a:r>
          </a:p>
        </p:txBody>
      </p:sp>
    </p:spTree>
    <p:extLst>
      <p:ext uri="{BB962C8B-B14F-4D97-AF65-F5344CB8AC3E}">
        <p14:creationId xmlns:p14="http://schemas.microsoft.com/office/powerpoint/2010/main" val="265999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71BFA-EE9F-43FC-A681-7E165CC4ECDA}"/>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84DAE6E3-DDD9-47FC-8AC9-8DDBC6C061A3}"/>
              </a:ext>
            </a:extLst>
          </p:cNvPr>
          <p:cNvSpPr>
            <a:spLocks noGrp="1"/>
          </p:cNvSpPr>
          <p:nvPr>
            <p:ph idx="1"/>
          </p:nvPr>
        </p:nvSpPr>
        <p:spPr/>
        <p:txBody>
          <a:bodyPr/>
          <a:lstStyle/>
          <a:p>
            <a:r>
              <a:rPr lang="zh-TW" altLang="en-US" dirty="0"/>
              <a:t>我們知道的事</a:t>
            </a:r>
            <a:endParaRPr lang="en-US" altLang="zh-TW" dirty="0"/>
          </a:p>
          <a:p>
            <a:pPr lvl="1"/>
            <a:r>
              <a:rPr lang="zh-TW" altLang="en-US" dirty="0"/>
              <a:t>少子化問題：沒有足夠的出生人口數</a:t>
            </a:r>
            <a:endParaRPr lang="en-US" dirty="0"/>
          </a:p>
        </p:txBody>
      </p:sp>
      <p:pic>
        <p:nvPicPr>
          <p:cNvPr id="4" name="圖片 3">
            <a:extLst>
              <a:ext uri="{FF2B5EF4-FFF2-40B4-BE49-F238E27FC236}">
                <a16:creationId xmlns:a16="http://schemas.microsoft.com/office/drawing/2014/main" id="{951DE3DC-3B5F-452C-BEAC-999826B6B625}"/>
              </a:ext>
            </a:extLst>
          </p:cNvPr>
          <p:cNvPicPr>
            <a:picLocks noChangeAspect="1"/>
          </p:cNvPicPr>
          <p:nvPr/>
        </p:nvPicPr>
        <p:blipFill>
          <a:blip r:embed="rId2"/>
          <a:stretch>
            <a:fillRect/>
          </a:stretch>
        </p:blipFill>
        <p:spPr>
          <a:xfrm>
            <a:off x="8857814" y="1735267"/>
            <a:ext cx="2297866" cy="4595732"/>
          </a:xfrm>
          <a:prstGeom prst="rect">
            <a:avLst/>
          </a:prstGeom>
          <a:ln>
            <a:noFill/>
          </a:ln>
          <a:effectLst>
            <a:softEdge rad="112500"/>
          </a:effectLst>
        </p:spPr>
      </p:pic>
    </p:spTree>
    <p:extLst>
      <p:ext uri="{BB962C8B-B14F-4D97-AF65-F5344CB8AC3E}">
        <p14:creationId xmlns:p14="http://schemas.microsoft.com/office/powerpoint/2010/main" val="558429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7C132F-B268-4D65-B3EC-E2D7FED0EBAE}"/>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FE33E639-1D74-48DC-A58A-AFBE0DDF3E8F}"/>
              </a:ext>
            </a:extLst>
          </p:cNvPr>
          <p:cNvSpPr>
            <a:spLocks noGrp="1"/>
          </p:cNvSpPr>
          <p:nvPr>
            <p:ph idx="1"/>
          </p:nvPr>
        </p:nvSpPr>
        <p:spPr/>
        <p:txBody>
          <a:bodyPr/>
          <a:lstStyle/>
          <a:p>
            <a:r>
              <a:rPr lang="zh-TW" altLang="en-US" dirty="0"/>
              <a:t>國內頂大沒有人要念博士</a:t>
            </a:r>
            <a:endParaRPr lang="en-US" dirty="0"/>
          </a:p>
        </p:txBody>
      </p:sp>
      <p:pic>
        <p:nvPicPr>
          <p:cNvPr id="2050" name="Picture 2" descr="1546060707b.jpg">
            <a:extLst>
              <a:ext uri="{FF2B5EF4-FFF2-40B4-BE49-F238E27FC236}">
                <a16:creationId xmlns:a16="http://schemas.microsoft.com/office/drawing/2014/main" id="{CFC49F7D-7F3D-41C5-8BC9-E4F5ADBB6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588" y="2288112"/>
            <a:ext cx="7142092" cy="401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5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mn-ea"/>
                <a:ea typeface="+mn-ea"/>
              </a:rPr>
              <a:t>專題</a:t>
            </a:r>
            <a:r>
              <a:rPr lang="en-US" altLang="zh-TW" b="1" dirty="0">
                <a:latin typeface="+mn-ea"/>
                <a:ea typeface="+mn-ea"/>
              </a:rPr>
              <a:t>/</a:t>
            </a:r>
            <a:r>
              <a:rPr lang="zh-TW" altLang="en-US" b="1" dirty="0">
                <a:latin typeface="+mn-ea"/>
                <a:ea typeface="+mn-ea"/>
              </a:rPr>
              <a:t>論文題目發想</a:t>
            </a:r>
            <a:endParaRPr lang="en-US" b="1" dirty="0">
              <a:latin typeface="+mn-ea"/>
              <a:ea typeface="+mn-ea"/>
            </a:endParaRPr>
          </a:p>
        </p:txBody>
      </p:sp>
      <p:sp>
        <p:nvSpPr>
          <p:cNvPr id="3" name="內容版面配置區 2"/>
          <p:cNvSpPr>
            <a:spLocks noGrp="1"/>
          </p:cNvSpPr>
          <p:nvPr>
            <p:ph idx="1"/>
          </p:nvPr>
        </p:nvSpPr>
        <p:spPr/>
        <p:txBody>
          <a:bodyPr/>
          <a:lstStyle/>
          <a:p>
            <a:r>
              <a:rPr lang="zh-TW" altLang="en-US" dirty="0">
                <a:latin typeface="+mn-ea"/>
              </a:rPr>
              <a:t>同學妳</a:t>
            </a:r>
            <a:r>
              <a:rPr lang="en-US" altLang="zh-TW" dirty="0">
                <a:latin typeface="+mn-ea"/>
              </a:rPr>
              <a:t>/</a:t>
            </a:r>
            <a:r>
              <a:rPr lang="zh-TW" altLang="en-US" dirty="0">
                <a:latin typeface="+mn-ea"/>
              </a:rPr>
              <a:t>你的專題</a:t>
            </a:r>
            <a:r>
              <a:rPr lang="en-US" altLang="zh-TW" dirty="0">
                <a:latin typeface="+mn-ea"/>
              </a:rPr>
              <a:t>/</a:t>
            </a:r>
            <a:r>
              <a:rPr lang="zh-TW" altLang="en-US" dirty="0">
                <a:latin typeface="+mn-ea"/>
              </a:rPr>
              <a:t>論文題目那裡來</a:t>
            </a:r>
            <a:r>
              <a:rPr lang="en-US" altLang="zh-TW" dirty="0">
                <a:latin typeface="+mn-ea"/>
              </a:rPr>
              <a:t>????</a:t>
            </a:r>
            <a:endParaRPr lang="en-US" dirty="0">
              <a:latin typeface="+mn-ea"/>
            </a:endParaRPr>
          </a:p>
        </p:txBody>
      </p:sp>
      <p:sp>
        <p:nvSpPr>
          <p:cNvPr id="4" name="投影片編號版面配置區 3"/>
          <p:cNvSpPr>
            <a:spLocks noGrp="1"/>
          </p:cNvSpPr>
          <p:nvPr>
            <p:ph type="sldNum" sz="quarter" idx="12"/>
          </p:nvPr>
        </p:nvSpPr>
        <p:spPr/>
        <p:txBody>
          <a:bodyPr/>
          <a:lstStyle/>
          <a:p>
            <a:fld id="{4FAB73BC-B049-4115-A692-8D63A059BFB8}" type="slidenum">
              <a:rPr lang="en-US" smtClean="0"/>
              <a:t>4</a:t>
            </a:fld>
            <a:endParaRPr lang="en-US" dirty="0"/>
          </a:p>
        </p:txBody>
      </p:sp>
      <p:pic>
        <p:nvPicPr>
          <p:cNvPr id="1026" name="Picture 2" descr="創業就是不停給自己找麻煩？ - 1111創業加盟網- 創業加盟網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085" y="2385341"/>
            <a:ext cx="4953416" cy="3219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AutoShape 10" descr="Idea icon PNG and SVG Vector Fre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Idea icon PNG and SVG Vector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討論圖片PNG去背圖| 矢量圖案素材| 免费下载| Pngtree">
            <a:extLst>
              <a:ext uri="{FF2B5EF4-FFF2-40B4-BE49-F238E27FC236}">
                <a16:creationId xmlns:a16="http://schemas.microsoft.com/office/drawing/2014/main" id="{D1400441-313E-4145-BEC2-35CC9017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590" y="2384073"/>
            <a:ext cx="3219721" cy="3219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63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45D980-9448-418C-B67C-14306810E126}"/>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AEE80E5B-660B-4CD0-97C4-56CA581B1949}"/>
              </a:ext>
            </a:extLst>
          </p:cNvPr>
          <p:cNvSpPr>
            <a:spLocks noGrp="1"/>
          </p:cNvSpPr>
          <p:nvPr>
            <p:ph idx="1"/>
          </p:nvPr>
        </p:nvSpPr>
        <p:spPr>
          <a:xfrm>
            <a:off x="1097280" y="1845734"/>
            <a:ext cx="10058400" cy="4023360"/>
          </a:xfrm>
        </p:spPr>
        <p:txBody>
          <a:bodyPr/>
          <a:lstStyle/>
          <a:p>
            <a:r>
              <a:rPr lang="zh-TW" altLang="en-US" dirty="0"/>
              <a:t>沒有盡頭，但是有</a:t>
            </a:r>
            <a:endParaRPr lang="en-US" dirty="0"/>
          </a:p>
        </p:txBody>
      </p:sp>
      <p:pic>
        <p:nvPicPr>
          <p:cNvPr id="4098" name="Picture 2" descr="未提供相片說明。">
            <a:extLst>
              <a:ext uri="{FF2B5EF4-FFF2-40B4-BE49-F238E27FC236}">
                <a16:creationId xmlns:a16="http://schemas.microsoft.com/office/drawing/2014/main" id="{318E45DC-68FF-4E80-9337-6B081D775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742" y="1685190"/>
            <a:ext cx="3342932" cy="44572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可能是 14 個人、大家坐著、大家站著和室內的圖像">
            <a:extLst>
              <a:ext uri="{FF2B5EF4-FFF2-40B4-BE49-F238E27FC236}">
                <a16:creationId xmlns:a16="http://schemas.microsoft.com/office/drawing/2014/main" id="{B3005D6E-FEA9-4EF9-BC7E-9692E1ECA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988" y="2488284"/>
            <a:ext cx="4797003" cy="35977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403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1FF1EA-0A2C-489E-9784-B82871722DF9}"/>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4D16502A-BEB7-4688-AAF9-BA41B3B2BF0F}"/>
              </a:ext>
            </a:extLst>
          </p:cNvPr>
          <p:cNvSpPr>
            <a:spLocks noGrp="1"/>
          </p:cNvSpPr>
          <p:nvPr>
            <p:ph idx="1"/>
          </p:nvPr>
        </p:nvSpPr>
        <p:spPr/>
        <p:txBody>
          <a:bodyPr/>
          <a:lstStyle/>
          <a:p>
            <a:r>
              <a:rPr lang="zh-TW" altLang="en-US" dirty="0"/>
              <a:t>沒有拘謹，但是有</a:t>
            </a:r>
            <a:endParaRPr lang="en-US" dirty="0"/>
          </a:p>
        </p:txBody>
      </p:sp>
      <p:pic>
        <p:nvPicPr>
          <p:cNvPr id="5122" name="Picture 2" descr="未提供相片說明。">
            <a:extLst>
              <a:ext uri="{FF2B5EF4-FFF2-40B4-BE49-F238E27FC236}">
                <a16:creationId xmlns:a16="http://schemas.microsoft.com/office/drawing/2014/main" id="{FB048C87-0FF6-4508-9BD5-2E674856C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686" y="1845734"/>
            <a:ext cx="3306362" cy="4408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4" name="Picture 4" descr="未提供相片說明。">
            <a:extLst>
              <a:ext uri="{FF2B5EF4-FFF2-40B4-BE49-F238E27FC236}">
                <a16:creationId xmlns:a16="http://schemas.microsoft.com/office/drawing/2014/main" id="{6C778A69-B581-4841-A8BC-5B0A2BBC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316" y="1845734"/>
            <a:ext cx="3306363" cy="4408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82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45D980-9448-418C-B67C-14306810E126}"/>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AEE80E5B-660B-4CD0-97C4-56CA581B1949}"/>
              </a:ext>
            </a:extLst>
          </p:cNvPr>
          <p:cNvSpPr>
            <a:spLocks noGrp="1"/>
          </p:cNvSpPr>
          <p:nvPr>
            <p:ph idx="1"/>
          </p:nvPr>
        </p:nvSpPr>
        <p:spPr>
          <a:xfrm>
            <a:off x="1097280" y="1845734"/>
            <a:ext cx="10058400" cy="4023360"/>
          </a:xfrm>
        </p:spPr>
        <p:txBody>
          <a:bodyPr/>
          <a:lstStyle/>
          <a:p>
            <a:r>
              <a:rPr lang="zh-TW" altLang="en-US" dirty="0"/>
              <a:t>沒有富裕，但是有</a:t>
            </a:r>
            <a:endParaRPr lang="en-US" dirty="0"/>
          </a:p>
        </p:txBody>
      </p:sp>
      <p:pic>
        <p:nvPicPr>
          <p:cNvPr id="3074" name="Picture 2" descr="https://scontent.ftpe4-2.fna.fbcdn.net/v/t1.6435-9/116116738_10158499777940758_1740823086986654194_n.jpg?_nc_cat=104&amp;ccb=1-7&amp;_nc_sid=8bfeb9&amp;_nc_ohc=cXglqeWjjrgAX-L8axd&amp;_nc_ht=scontent.ftpe4-2.fna&amp;oh=00_AfC0-BEc8iPwQWeRBu7E81m6o-7sxKpmzSQBjEFJGuterw&amp;oe=649411C7">
            <a:extLst>
              <a:ext uri="{FF2B5EF4-FFF2-40B4-BE49-F238E27FC236}">
                <a16:creationId xmlns:a16="http://schemas.microsoft.com/office/drawing/2014/main" id="{30A1EFB7-5ECF-41B7-9E46-E49AF3DF5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908" y="2268202"/>
            <a:ext cx="5271411" cy="39535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未提供相片說明。">
            <a:extLst>
              <a:ext uri="{FF2B5EF4-FFF2-40B4-BE49-F238E27FC236}">
                <a16:creationId xmlns:a16="http://schemas.microsoft.com/office/drawing/2014/main" id="{E4B755E6-F35A-4E24-8316-E322DB7B0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372904"/>
            <a:ext cx="4877731" cy="27437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06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D3B2E8-B7D5-488D-958F-455BAF31BA62}"/>
              </a:ext>
            </a:extLst>
          </p:cNvPr>
          <p:cNvSpPr>
            <a:spLocks noGrp="1"/>
          </p:cNvSpPr>
          <p:nvPr>
            <p:ph type="title"/>
          </p:nvPr>
        </p:nvSpPr>
        <p:spPr/>
        <p:txBody>
          <a:bodyPr/>
          <a:lstStyle/>
          <a:p>
            <a:r>
              <a:rPr lang="zh-TW" altLang="en-US" b="1" dirty="0"/>
              <a:t>關於學術這一行</a:t>
            </a:r>
            <a:endParaRPr lang="en-US" b="1" dirty="0"/>
          </a:p>
        </p:txBody>
      </p:sp>
      <p:sp>
        <p:nvSpPr>
          <p:cNvPr id="3" name="內容版面配置區 2">
            <a:extLst>
              <a:ext uri="{FF2B5EF4-FFF2-40B4-BE49-F238E27FC236}">
                <a16:creationId xmlns:a16="http://schemas.microsoft.com/office/drawing/2014/main" id="{464A12FF-F2C4-4CEF-8F49-C77646BF3DC2}"/>
              </a:ext>
            </a:extLst>
          </p:cNvPr>
          <p:cNvSpPr>
            <a:spLocks noGrp="1"/>
          </p:cNvSpPr>
          <p:nvPr>
            <p:ph idx="1"/>
          </p:nvPr>
        </p:nvSpPr>
        <p:spPr/>
        <p:txBody>
          <a:bodyPr/>
          <a:lstStyle/>
          <a:p>
            <a:r>
              <a:rPr lang="zh-TW" altLang="en-US" dirty="0"/>
              <a:t>沒有辛苦，只有甜蜜的負擔</a:t>
            </a:r>
            <a:endParaRPr lang="en-US" dirty="0"/>
          </a:p>
        </p:txBody>
      </p:sp>
      <p:pic>
        <p:nvPicPr>
          <p:cNvPr id="4" name="圖片 3">
            <a:extLst>
              <a:ext uri="{FF2B5EF4-FFF2-40B4-BE49-F238E27FC236}">
                <a16:creationId xmlns:a16="http://schemas.microsoft.com/office/drawing/2014/main" id="{E5C2063A-A5F5-473F-A7BB-232517B6DCBF}"/>
              </a:ext>
            </a:extLst>
          </p:cNvPr>
          <p:cNvPicPr>
            <a:picLocks noChangeAspect="1"/>
          </p:cNvPicPr>
          <p:nvPr/>
        </p:nvPicPr>
        <p:blipFill>
          <a:blip r:embed="rId2"/>
          <a:stretch>
            <a:fillRect/>
          </a:stretch>
        </p:blipFill>
        <p:spPr>
          <a:xfrm>
            <a:off x="7982057" y="2603807"/>
            <a:ext cx="2529104" cy="3373661"/>
          </a:xfrm>
          <a:prstGeom prst="rect">
            <a:avLst/>
          </a:prstGeom>
          <a:ln>
            <a:noFill/>
          </a:ln>
          <a:effectLst>
            <a:softEdge rad="112500"/>
          </a:effectLst>
        </p:spPr>
      </p:pic>
      <p:pic>
        <p:nvPicPr>
          <p:cNvPr id="5" name="圖片 4">
            <a:extLst>
              <a:ext uri="{FF2B5EF4-FFF2-40B4-BE49-F238E27FC236}">
                <a16:creationId xmlns:a16="http://schemas.microsoft.com/office/drawing/2014/main" id="{07B5D4B8-E017-477B-A242-23B37CE44B38}"/>
              </a:ext>
            </a:extLst>
          </p:cNvPr>
          <p:cNvPicPr>
            <a:picLocks noChangeAspect="1"/>
          </p:cNvPicPr>
          <p:nvPr/>
        </p:nvPicPr>
        <p:blipFill>
          <a:blip r:embed="rId3"/>
          <a:stretch>
            <a:fillRect/>
          </a:stretch>
        </p:blipFill>
        <p:spPr>
          <a:xfrm>
            <a:off x="5152859" y="2621902"/>
            <a:ext cx="2529104" cy="3373660"/>
          </a:xfrm>
          <a:prstGeom prst="rect">
            <a:avLst/>
          </a:prstGeom>
          <a:ln>
            <a:noFill/>
          </a:ln>
          <a:effectLst>
            <a:softEdge rad="112500"/>
          </a:effectLst>
        </p:spPr>
      </p:pic>
    </p:spTree>
    <p:extLst>
      <p:ext uri="{BB962C8B-B14F-4D97-AF65-F5344CB8AC3E}">
        <p14:creationId xmlns:p14="http://schemas.microsoft.com/office/powerpoint/2010/main" val="925298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EDA6D1-9C42-4B3A-979A-C610AA222490}"/>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A8485BFE-63E7-45CF-9AFD-51D647C312A1}"/>
              </a:ext>
            </a:extLst>
          </p:cNvPr>
          <p:cNvSpPr>
            <a:spLocks noGrp="1"/>
          </p:cNvSpPr>
          <p:nvPr>
            <p:ph idx="1"/>
          </p:nvPr>
        </p:nvSpPr>
        <p:spPr/>
        <p:txBody>
          <a:bodyPr/>
          <a:lstStyle/>
          <a:p>
            <a:endParaRPr lang="en-US" dirty="0"/>
          </a:p>
        </p:txBody>
      </p:sp>
      <p:pic>
        <p:nvPicPr>
          <p:cNvPr id="2050" name="Picture 2" descr="熱愛鼎的老鐵老饕們跟大家報告一下夏季到了是蛤蜊的退產季夏季到了蛤蜊太熱會容易死掉導致減產或缺貨歐記大粒ㄟ!!  非常少產地貨車上來機呼都小顆的逼不得已現有先用了~ 若有大顆的一定馬上更換子彈感恩的心🙏🙏🙏 | By 鼎精緻涮涮鍋|">
            <a:extLst>
              <a:ext uri="{FF2B5EF4-FFF2-40B4-BE49-F238E27FC236}">
                <a16:creationId xmlns:a16="http://schemas.microsoft.com/office/drawing/2014/main" id="{3046460D-D072-468D-80A5-C0E62D481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024" y="1865216"/>
            <a:ext cx="4020568" cy="40205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74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mn-ea"/>
                <a:ea typeface="+mn-ea"/>
              </a:rPr>
              <a:t>有</a:t>
            </a:r>
            <a:r>
              <a:rPr lang="en-US" altLang="zh-TW" b="1" dirty="0">
                <a:latin typeface="+mn-ea"/>
                <a:ea typeface="+mn-ea"/>
              </a:rPr>
              <a:t>vs.</a:t>
            </a:r>
            <a:r>
              <a:rPr lang="zh-TW" altLang="en-US" b="1" dirty="0">
                <a:latin typeface="+mn-ea"/>
                <a:ea typeface="+mn-ea"/>
              </a:rPr>
              <a:t>沒有</a:t>
            </a:r>
            <a:endParaRPr lang="en-US" b="1" dirty="0">
              <a:latin typeface="+mn-ea"/>
              <a:ea typeface="+mn-ea"/>
            </a:endParaRPr>
          </a:p>
        </p:txBody>
      </p:sp>
      <p:sp>
        <p:nvSpPr>
          <p:cNvPr id="3" name="內容版面配置區 2"/>
          <p:cNvSpPr>
            <a:spLocks noGrp="1"/>
          </p:cNvSpPr>
          <p:nvPr>
            <p:ph idx="1"/>
          </p:nvPr>
        </p:nvSpPr>
        <p:spPr/>
        <p:txBody>
          <a:bodyPr/>
          <a:lstStyle/>
          <a:p>
            <a:r>
              <a:rPr lang="zh-TW" altLang="en-US" dirty="0"/>
              <a:t>台鐵火車上</a:t>
            </a:r>
            <a:r>
              <a:rPr lang="zh-TW" altLang="en-US" dirty="0">
                <a:solidFill>
                  <a:srgbClr val="FFFF00"/>
                </a:solidFill>
              </a:rPr>
              <a:t>有</a:t>
            </a:r>
            <a:r>
              <a:rPr lang="zh-TW" altLang="en-US" dirty="0"/>
              <a:t>什麼</a:t>
            </a:r>
            <a:r>
              <a:rPr lang="en-US" altLang="zh-TW" dirty="0"/>
              <a:t>?</a:t>
            </a:r>
          </a:p>
          <a:p>
            <a:r>
              <a:rPr lang="zh-TW" altLang="en-US" dirty="0"/>
              <a:t>台鐵火車上</a:t>
            </a:r>
            <a:r>
              <a:rPr lang="zh-TW" altLang="en-US" dirty="0">
                <a:solidFill>
                  <a:srgbClr val="FFFF00"/>
                </a:solidFill>
              </a:rPr>
              <a:t>沒有</a:t>
            </a:r>
            <a:r>
              <a:rPr lang="zh-TW" altLang="en-US" dirty="0"/>
              <a:t>什麼</a:t>
            </a:r>
            <a:r>
              <a:rPr lang="en-US" altLang="zh-TW" dirty="0"/>
              <a:t>?</a:t>
            </a:r>
            <a:endParaRPr 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5</a:t>
            </a:fld>
            <a:endParaRPr lang="en-US" dirty="0"/>
          </a:p>
        </p:txBody>
      </p:sp>
      <p:pic>
        <p:nvPicPr>
          <p:cNvPr id="1026" name="Picture 2" descr="台鐵五一連假列車全停駛！交通部「類火車」應變計畫出爐台北到台東至少7小時？ － 國王車訊KingAu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268" y="3015234"/>
            <a:ext cx="7620000" cy="32575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3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mn-ea"/>
                <a:ea typeface="+mn-ea"/>
              </a:rPr>
              <a:t>新里程</a:t>
            </a:r>
            <a:endParaRPr lang="en-US" b="1" dirty="0">
              <a:latin typeface="+mn-ea"/>
              <a:ea typeface="+mn-ea"/>
            </a:endParaRPr>
          </a:p>
        </p:txBody>
      </p:sp>
      <p:sp>
        <p:nvSpPr>
          <p:cNvPr id="3" name="內容版面配置區 2"/>
          <p:cNvSpPr>
            <a:spLocks noGrp="1"/>
          </p:cNvSpPr>
          <p:nvPr>
            <p:ph idx="1"/>
          </p:nvPr>
        </p:nvSpPr>
        <p:spPr/>
        <p:txBody>
          <a:bodyPr/>
          <a:lstStyle/>
          <a:p>
            <a:r>
              <a:rPr lang="zh-TW" altLang="en-US" dirty="0"/>
              <a:t>國立澎湖科大資管系研發團隊</a:t>
            </a:r>
            <a:endParaRPr lang="en-US" altLang="zh-TW" dirty="0"/>
          </a:p>
          <a:p>
            <a:pPr lvl="1"/>
            <a:r>
              <a:rPr lang="zh-TW" altLang="en-US" dirty="0"/>
              <a:t>交通部大型專案研究計畫</a:t>
            </a:r>
            <a:endParaRPr lang="en-US" altLang="zh-TW" dirty="0"/>
          </a:p>
          <a:p>
            <a:pPr lvl="1"/>
            <a:r>
              <a:rPr lang="zh-TW" altLang="en-US" dirty="0"/>
              <a:t>石教授領軍</a:t>
            </a:r>
            <a:r>
              <a:rPr lang="en-US" altLang="zh-TW" dirty="0"/>
              <a:t>~</a:t>
            </a:r>
            <a:r>
              <a:rPr lang="zh-TW" altLang="en-US" dirty="0"/>
              <a:t>即將改寫台鐵新歷史</a:t>
            </a:r>
            <a:endParaRPr lang="en-US" altLang="zh-TW" dirty="0"/>
          </a:p>
          <a:p>
            <a:endParaRPr 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6</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015" y="1828327"/>
            <a:ext cx="3767063" cy="4627019"/>
          </a:xfrm>
          <a:prstGeom prst="ellipse">
            <a:avLst/>
          </a:prstGeom>
          <a:ln>
            <a:noFill/>
          </a:ln>
          <a:effectLst>
            <a:softEdge rad="112500"/>
          </a:effectLst>
        </p:spPr>
      </p:pic>
    </p:spTree>
    <p:extLst>
      <p:ext uri="{BB962C8B-B14F-4D97-AF65-F5344CB8AC3E}">
        <p14:creationId xmlns:p14="http://schemas.microsoft.com/office/powerpoint/2010/main" val="28233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mn-ea"/>
              </a:rPr>
              <a:t>沒有</a:t>
            </a:r>
            <a:r>
              <a:rPr lang="en-US" altLang="zh-TW" b="1" dirty="0">
                <a:latin typeface="+mn-ea"/>
              </a:rPr>
              <a:t>vs.</a:t>
            </a:r>
            <a:r>
              <a:rPr lang="zh-TW" altLang="en-US" b="1" dirty="0">
                <a:latin typeface="+mn-ea"/>
              </a:rPr>
              <a:t>有</a:t>
            </a:r>
            <a:endParaRPr lang="en-US" b="1" dirty="0">
              <a:latin typeface="+mn-ea"/>
              <a:ea typeface="+mn-ea"/>
            </a:endParaRPr>
          </a:p>
        </p:txBody>
      </p:sp>
      <p:sp>
        <p:nvSpPr>
          <p:cNvPr id="3" name="內容版面配置區 2"/>
          <p:cNvSpPr>
            <a:spLocks noGrp="1"/>
          </p:cNvSpPr>
          <p:nvPr>
            <p:ph idx="1"/>
          </p:nvPr>
        </p:nvSpPr>
        <p:spPr/>
        <p:txBody>
          <a:bodyPr/>
          <a:lstStyle/>
          <a:p>
            <a:r>
              <a:rPr lang="zh-TW" altLang="en-US" dirty="0"/>
              <a:t>沒有順暢的交通</a:t>
            </a:r>
            <a:r>
              <a:rPr lang="en-US" altLang="zh-TW" dirty="0"/>
              <a:t>~</a:t>
            </a:r>
          </a:p>
          <a:p>
            <a:pPr lvl="1"/>
            <a:r>
              <a:rPr lang="en-US" dirty="0"/>
              <a:t>Dubai says flying taxis to take off by 2026 from 4 stations across city</a:t>
            </a:r>
          </a:p>
          <a:p>
            <a:endParaRPr lang="en-US" dirty="0"/>
          </a:p>
        </p:txBody>
      </p:sp>
      <p:sp>
        <p:nvSpPr>
          <p:cNvPr id="4" name="投影片編號版面配置區 3"/>
          <p:cNvSpPr>
            <a:spLocks noGrp="1"/>
          </p:cNvSpPr>
          <p:nvPr>
            <p:ph type="sldNum" sz="quarter" idx="12"/>
          </p:nvPr>
        </p:nvSpPr>
        <p:spPr/>
        <p:txBody>
          <a:bodyPr/>
          <a:lstStyle/>
          <a:p>
            <a:fld id="{4FAB73BC-B049-4115-A692-8D63A059BFB8}" type="slidenum">
              <a:rPr lang="en-US" smtClean="0"/>
              <a:t>7</a:t>
            </a:fld>
            <a:endParaRPr lang="en-US" dirty="0"/>
          </a:p>
        </p:txBody>
      </p:sp>
      <p:pic>
        <p:nvPicPr>
          <p:cNvPr id="2050" name="Picture 2" descr="懶人版飛天車最新功能「一鍵起降」！電動車製造商小鵬發表「eVTOL」，成功在杜拜飛行90分鐘| GQ Taiw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936" y="2447924"/>
            <a:ext cx="5715000" cy="37242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00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b="1" dirty="0">
                <a:latin typeface="+mn-ea"/>
              </a:rPr>
              <a:t>思考</a:t>
            </a:r>
          </a:p>
        </p:txBody>
      </p:sp>
      <p:sp>
        <p:nvSpPr>
          <p:cNvPr id="3" name="Content Placeholder 2"/>
          <p:cNvSpPr>
            <a:spLocks noGrp="1"/>
          </p:cNvSpPr>
          <p:nvPr>
            <p:ph idx="1"/>
          </p:nvPr>
        </p:nvSpPr>
        <p:spPr/>
        <p:txBody>
          <a:bodyPr>
            <a:normAutofit/>
          </a:bodyPr>
          <a:lstStyle/>
          <a:p>
            <a:r>
              <a:rPr lang="en-US" altLang="zh-TW" dirty="0"/>
              <a:t>【</a:t>
            </a:r>
            <a:r>
              <a:rPr lang="zh-TW" altLang="en-US" dirty="0"/>
              <a:t>有</a:t>
            </a:r>
            <a:r>
              <a:rPr lang="en-US" altLang="zh-TW" dirty="0"/>
              <a:t>】vs.【</a:t>
            </a:r>
            <a:r>
              <a:rPr lang="zh-TW" altLang="en-US" dirty="0"/>
              <a:t>没有</a:t>
            </a:r>
            <a:r>
              <a:rPr lang="en-US" altLang="zh-TW" dirty="0"/>
              <a:t>】</a:t>
            </a:r>
          </a:p>
          <a:p>
            <a:pPr lvl="1"/>
            <a:r>
              <a:rPr lang="zh-TW" altLang="en-US" sz="2000" dirty="0"/>
              <a:t>有佣人</a:t>
            </a:r>
            <a:r>
              <a:rPr lang="en-US" altLang="zh-TW" sz="2000"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485" y="2286001"/>
            <a:ext cx="3897141" cy="3897141"/>
          </a:xfrm>
          <a:prstGeom prst="rect">
            <a:avLst/>
          </a:prstGeom>
          <a:ln>
            <a:noFill/>
          </a:ln>
          <a:effectLst>
            <a:softEdge rad="112500"/>
          </a:effectLst>
        </p:spPr>
      </p:pic>
    </p:spTree>
    <p:extLst>
      <p:ext uri="{BB962C8B-B14F-4D97-AF65-F5344CB8AC3E}">
        <p14:creationId xmlns:p14="http://schemas.microsoft.com/office/powerpoint/2010/main" val="385759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b="1" dirty="0"/>
              <a:t>思考</a:t>
            </a:r>
          </a:p>
        </p:txBody>
      </p:sp>
      <p:sp>
        <p:nvSpPr>
          <p:cNvPr id="3" name="Content Placeholder 2"/>
          <p:cNvSpPr>
            <a:spLocks noGrp="1"/>
          </p:cNvSpPr>
          <p:nvPr>
            <p:ph idx="1"/>
          </p:nvPr>
        </p:nvSpPr>
        <p:spPr/>
        <p:txBody>
          <a:bodyPr>
            <a:normAutofit/>
          </a:bodyPr>
          <a:lstStyle/>
          <a:p>
            <a:r>
              <a:rPr lang="en-US" altLang="zh-TW" sz="2400" b="1" dirty="0">
                <a:solidFill>
                  <a:schemeClr val="tx1"/>
                </a:solidFill>
              </a:rPr>
              <a:t>【</a:t>
            </a:r>
            <a:r>
              <a:rPr lang="zh-TW" altLang="en-US" sz="2400" b="1" dirty="0">
                <a:solidFill>
                  <a:schemeClr val="tx1"/>
                </a:solidFill>
              </a:rPr>
              <a:t>有</a:t>
            </a:r>
            <a:r>
              <a:rPr lang="en-US" altLang="zh-TW" sz="2400" b="1" dirty="0">
                <a:solidFill>
                  <a:schemeClr val="tx1"/>
                </a:solidFill>
              </a:rPr>
              <a:t>】vs.【</a:t>
            </a:r>
            <a:r>
              <a:rPr lang="zh-TW" altLang="en-US" sz="2400" b="1" dirty="0">
                <a:solidFill>
                  <a:schemeClr val="tx1"/>
                </a:solidFill>
              </a:rPr>
              <a:t>没有</a:t>
            </a:r>
            <a:r>
              <a:rPr lang="en-US" altLang="zh-TW" sz="2400" b="1" dirty="0">
                <a:solidFill>
                  <a:schemeClr val="tx1"/>
                </a:solidFill>
              </a:rPr>
              <a:t>】</a:t>
            </a:r>
          </a:p>
          <a:p>
            <a:pPr lvl="1"/>
            <a:r>
              <a:rPr lang="zh-TW" altLang="en-US" sz="2000" b="1" dirty="0">
                <a:solidFill>
                  <a:schemeClr val="tx1"/>
                </a:solidFill>
              </a:rPr>
              <a:t>有很多朋友</a:t>
            </a:r>
            <a:r>
              <a:rPr lang="en-US" altLang="zh-TW" sz="2000" b="1" dirty="0">
                <a:solidFill>
                  <a:schemeClr val="tx1"/>
                </a:solidFill>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088" y="2286001"/>
            <a:ext cx="4860324" cy="3645243"/>
          </a:xfrm>
          <a:prstGeom prst="rect">
            <a:avLst/>
          </a:prstGeom>
          <a:ln>
            <a:noFill/>
          </a:ln>
          <a:effectLst>
            <a:softEdge rad="112500"/>
          </a:effectLst>
        </p:spPr>
      </p:pic>
    </p:spTree>
    <p:extLst>
      <p:ext uri="{BB962C8B-B14F-4D97-AF65-F5344CB8AC3E}">
        <p14:creationId xmlns:p14="http://schemas.microsoft.com/office/powerpoint/2010/main" val="3634321542"/>
      </p:ext>
    </p:extLst>
  </p:cSld>
  <p:clrMapOvr>
    <a:masterClrMapping/>
  </p:clrMapOvr>
</p:sld>
</file>

<file path=ppt/theme/theme1.xml><?xml version="1.0" encoding="utf-8"?>
<a:theme xmlns:a="http://schemas.openxmlformats.org/drawingml/2006/main" name="回顧">
  <a:themeElements>
    <a:clrScheme name="回顧">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841</TotalTime>
  <Words>1739</Words>
  <Application>Microsoft Office PowerPoint</Application>
  <PresentationFormat>寬螢幕</PresentationFormat>
  <Paragraphs>287</Paragraphs>
  <Slides>44</Slides>
  <Notes>3</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44</vt:i4>
      </vt:variant>
    </vt:vector>
  </HeadingPairs>
  <TitlesOfParts>
    <vt:vector size="60" baseType="lpstr">
      <vt:lpstr>jf open 粉圓 1.1</vt:lpstr>
      <vt:lpstr>Lato Regular</vt:lpstr>
      <vt:lpstr>맑은 고딕</vt:lpstr>
      <vt:lpstr>PT Sans</vt:lpstr>
      <vt:lpstr>宋体</vt:lpstr>
      <vt:lpstr>微軟正黑體</vt:lpstr>
      <vt:lpstr>微軟正黑體</vt:lpstr>
      <vt:lpstr>新細明體</vt:lpstr>
      <vt:lpstr>標楷體</vt:lpstr>
      <vt:lpstr>Arial</vt:lpstr>
      <vt:lpstr>Calibri</vt:lpstr>
      <vt:lpstr>Calibri Light</vt:lpstr>
      <vt:lpstr>Cambria Math</vt:lpstr>
      <vt:lpstr>Tahoma</vt:lpstr>
      <vt:lpstr>Times New Roman</vt:lpstr>
      <vt:lpstr>回顧</vt:lpstr>
      <vt:lpstr> 我的學術這一行 換位思考跟沒有借</vt:lpstr>
      <vt:lpstr>個人簡介</vt:lpstr>
      <vt:lpstr>報告大綱</vt:lpstr>
      <vt:lpstr>專題/論文題目發想</vt:lpstr>
      <vt:lpstr>有vs.沒有</vt:lpstr>
      <vt:lpstr>新里程</vt:lpstr>
      <vt:lpstr>沒有vs.有</vt:lpstr>
      <vt:lpstr>思考</vt:lpstr>
      <vt:lpstr>思考</vt:lpstr>
      <vt:lpstr>思考案例</vt:lpstr>
      <vt:lpstr>我的研究一開始</vt:lpstr>
      <vt:lpstr>我的博士班過程</vt:lpstr>
      <vt:lpstr>我的博士班過程 (No ChatGPT)</vt:lpstr>
      <vt:lpstr>我的博士班過程 (Oh No !)</vt:lpstr>
      <vt:lpstr>我的博士班成果</vt:lpstr>
      <vt:lpstr>我的研究核心</vt:lpstr>
      <vt:lpstr>我的研究核心</vt:lpstr>
      <vt:lpstr>Reformulation Technique</vt:lpstr>
      <vt:lpstr>Reformulation Technique</vt:lpstr>
      <vt:lpstr>Reformulation Technique</vt:lpstr>
      <vt:lpstr>Example (n=4, Step 1)</vt:lpstr>
      <vt:lpstr>Example (n=4, Step 2)</vt:lpstr>
      <vt:lpstr>Example (n=4, Step 3)</vt:lpstr>
      <vt:lpstr>Example (n=4, Step 4)</vt:lpstr>
      <vt:lpstr>進入學術這一行</vt:lpstr>
      <vt:lpstr>學術路途</vt:lpstr>
      <vt:lpstr>正式進入學術路途</vt:lpstr>
      <vt:lpstr>人生十字路口的學生</vt:lpstr>
      <vt:lpstr>人生十字路的學生</vt:lpstr>
      <vt:lpstr>人生十字路的學生</vt:lpstr>
      <vt:lpstr>學術路途</vt:lpstr>
      <vt:lpstr>學術路途</vt:lpstr>
      <vt:lpstr>學術路途</vt:lpstr>
      <vt:lpstr>學術路途</vt:lpstr>
      <vt:lpstr>學術路途</vt:lpstr>
      <vt:lpstr>學術路途</vt:lpstr>
      <vt:lpstr>學術路途</vt:lpstr>
      <vt:lpstr>關於學術這一行</vt:lpstr>
      <vt:lpstr>關於學術這一行</vt:lpstr>
      <vt:lpstr>關於學術這一行</vt:lpstr>
      <vt:lpstr>關於學術這一行</vt:lpstr>
      <vt:lpstr>關於學術這一行</vt:lpstr>
      <vt:lpstr>關於學術這一行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我的學術這一行 換位思考跟沒有借</dc:title>
  <dc:creator>Javen Javen</dc:creator>
  <cp:lastModifiedBy>Javen Javen</cp:lastModifiedBy>
  <cp:revision>81</cp:revision>
  <cp:lastPrinted>2023-05-24T02:04:04Z</cp:lastPrinted>
  <dcterms:created xsi:type="dcterms:W3CDTF">2023-05-20T12:53:43Z</dcterms:created>
  <dcterms:modified xsi:type="dcterms:W3CDTF">2023-09-21T08:24:14Z</dcterms:modified>
</cp:coreProperties>
</file>